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19"/>
  </p:notesMasterIdLst>
  <p:handoutMasterIdLst>
    <p:handoutMasterId r:id="rId20"/>
  </p:handoutMasterIdLst>
  <p:sldIdLst>
    <p:sldId id="262" r:id="rId4"/>
    <p:sldId id="271" r:id="rId5"/>
    <p:sldId id="261" r:id="rId6"/>
    <p:sldId id="294" r:id="rId7"/>
    <p:sldId id="298" r:id="rId8"/>
    <p:sldId id="270" r:id="rId9"/>
    <p:sldId id="302" r:id="rId10"/>
    <p:sldId id="305" r:id="rId11"/>
    <p:sldId id="301" r:id="rId12"/>
    <p:sldId id="265" r:id="rId13"/>
    <p:sldId id="300" r:id="rId14"/>
    <p:sldId id="269" r:id="rId15"/>
    <p:sldId id="274" r:id="rId16"/>
    <p:sldId id="295" r:id="rId17"/>
    <p:sldId id="291" r:id="rId1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0DD2D9"/>
    <a:srgbClr val="006666"/>
    <a:srgbClr val="008080"/>
    <a:srgbClr val="339966"/>
    <a:srgbClr val="FF6699"/>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256" autoAdjust="0"/>
  </p:normalViewPr>
  <p:slideViewPr>
    <p:cSldViewPr>
      <p:cViewPr varScale="1">
        <p:scale>
          <a:sx n="114" d="100"/>
          <a:sy n="114" d="100"/>
        </p:scale>
        <p:origin x="562" y="86"/>
      </p:cViewPr>
      <p:guideLst>
        <p:guide orient="horz" pos="1801"/>
        <p:guide pos="2880"/>
      </p:guideLst>
    </p:cSldViewPr>
  </p:slideViewPr>
  <p:notesTextViewPr>
    <p:cViewPr>
      <p:scale>
        <a:sx n="1" d="1"/>
        <a:sy n="1" d="1"/>
      </p:scale>
      <p:origin x="0" y="0"/>
    </p:cViewPr>
  </p:notesTextViewPr>
  <p:notesViewPr>
    <p:cSldViewPr showGuides="1">
      <p:cViewPr varScale="1">
        <p:scale>
          <a:sx n="83" d="100"/>
          <a:sy n="83" d="100"/>
        </p:scale>
        <p:origin x="474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96483951277187252"/>
        </c:manualLayout>
      </c:layout>
      <c:doughnutChart>
        <c:varyColors val="1"/>
        <c:dLbls>
          <c:showLegendKey val="0"/>
          <c:showVal val="0"/>
          <c:showCatName val="0"/>
          <c:showSerName val="0"/>
          <c:showPercent val="0"/>
          <c:showBubbleSize val="0"/>
          <c:showLeaderLines val="0"/>
        </c:dLbls>
        <c:firstSliceAng val="0"/>
        <c:holeSize val="75"/>
      </c:doughnutChart>
      <c:spPr>
        <a:noFill/>
        <a:ln w="25400">
          <a:noFill/>
        </a:ln>
      </c:spPr>
    </c:plotArea>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8FEF09C3-5432-4DA0-9890-3050357C5E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9227E202-B8C5-4411-9AB9-001230F3662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CC0FA2-A713-4856-8F75-7FAFAF357361}" type="datetimeFigureOut">
              <a:rPr lang="ko-KR" altLang="en-US" smtClean="0"/>
              <a:t>2020-08-05</a:t>
            </a:fld>
            <a:endParaRPr lang="ko-KR" altLang="en-US"/>
          </a:p>
        </p:txBody>
      </p:sp>
      <p:sp>
        <p:nvSpPr>
          <p:cNvPr id="4" name="바닥글 개체 틀 3">
            <a:extLst>
              <a:ext uri="{FF2B5EF4-FFF2-40B4-BE49-F238E27FC236}">
                <a16:creationId xmlns:a16="http://schemas.microsoft.com/office/drawing/2014/main" id="{A05FDCCD-9920-4087-A8EF-840D6BF9675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1B30773E-42C5-4B13-84D2-DE05FB0C34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A52E6A-8C14-4F5B-B0CB-3A4FCBC8D1E8}" type="slidenum">
              <a:rPr lang="ko-KR" altLang="en-US" smtClean="0"/>
              <a:t>‹#›</a:t>
            </a:fld>
            <a:endParaRPr lang="ko-KR" altLang="en-US"/>
          </a:p>
        </p:txBody>
      </p:sp>
    </p:spTree>
    <p:extLst>
      <p:ext uri="{BB962C8B-B14F-4D97-AF65-F5344CB8AC3E}">
        <p14:creationId xmlns:p14="http://schemas.microsoft.com/office/powerpoint/2010/main" val="1617795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8866FF-EA9A-44BA-8DB2-FB8E70490571}" type="datetimeFigureOut">
              <a:rPr lang="ko-KR" altLang="en-US" smtClean="0"/>
              <a:t>2020-08-05</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2789A33-A361-4541-B6A7-456994CC0C02}" type="slidenum">
              <a:rPr lang="ko-KR" altLang="en-US" smtClean="0"/>
              <a:t>‹#›</a:t>
            </a:fld>
            <a:endParaRPr lang="ko-KR" altLang="en-US"/>
          </a:p>
        </p:txBody>
      </p:sp>
    </p:spTree>
    <p:extLst>
      <p:ext uri="{BB962C8B-B14F-4D97-AF65-F5344CB8AC3E}">
        <p14:creationId xmlns:p14="http://schemas.microsoft.com/office/powerpoint/2010/main" val="382456447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649293" y="1563638"/>
            <a:ext cx="3845416" cy="1080121"/>
          </a:xfrm>
          <a:prstGeom prst="rect">
            <a:avLst/>
          </a:prstGeom>
        </p:spPr>
        <p:txBody>
          <a:bodyPr anchor="ctr"/>
          <a:lstStyle>
            <a:lvl1pPr marL="0" indent="0" algn="ctr">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2649145" y="2634232"/>
            <a:ext cx="3845416" cy="799934"/>
          </a:xfrm>
          <a:prstGeom prst="rect">
            <a:avLst/>
          </a:prstGeom>
        </p:spPr>
        <p:txBody>
          <a:bodyPr anchor="ctr"/>
          <a:lstStyle>
            <a:lvl1pPr marL="0" indent="0" algn="ctr">
              <a:lnSpc>
                <a:spcPct val="100000"/>
              </a:lnSpc>
              <a:buNone/>
              <a:defRPr sz="1400" b="1" baseline="0">
                <a:solidFill>
                  <a:schemeClr val="tx1">
                    <a:lumMod val="75000"/>
                    <a:lumOff val="25000"/>
                  </a:schemeClr>
                </a:solidFill>
                <a:latin typeface="+mn-lt"/>
                <a:cs typeface="Arial" pitchFamily="34" charset="0"/>
              </a:defRPr>
            </a:lvl1pPr>
          </a:lstStyle>
          <a:p>
            <a:pPr lvl="0"/>
            <a:r>
              <a:rPr lang="en-US" altLang="ko-KR" dirty="0"/>
              <a:t>INSTERT THE TITLE</a:t>
            </a:r>
          </a:p>
          <a:p>
            <a:pPr lvl="0"/>
            <a:r>
              <a:rPr lang="en-US" altLang="ko-KR" dirty="0"/>
              <a:t>OF YOUR </a:t>
            </a:r>
          </a:p>
          <a:p>
            <a:pPr lvl="0"/>
            <a:r>
              <a:rPr lang="en-US" altLang="ko-KR" dirty="0"/>
              <a:t>PRESENTATION HERE</a:t>
            </a:r>
            <a:endParaRPr lang="ko-KR" altLang="en-US" dirty="0"/>
          </a:p>
        </p:txBody>
      </p:sp>
      <p:grpSp>
        <p:nvGrpSpPr>
          <p:cNvPr id="4" name="Group 3"/>
          <p:cNvGrpSpPr/>
          <p:nvPr userDrawn="1"/>
        </p:nvGrpSpPr>
        <p:grpSpPr>
          <a:xfrm>
            <a:off x="1944300" y="0"/>
            <a:ext cx="5255402" cy="5143500"/>
            <a:chOff x="1619672" y="548680"/>
            <a:chExt cx="5904656" cy="5778928"/>
          </a:xfrm>
        </p:grpSpPr>
        <p:sp>
          <p:nvSpPr>
            <p:cNvPr id="5" name="Oval 4"/>
            <p:cNvSpPr/>
            <p:nvPr userDrawn="1"/>
          </p:nvSpPr>
          <p:spPr>
            <a:xfrm>
              <a:off x="2411760" y="1268760"/>
              <a:ext cx="4320480" cy="4320480"/>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 name="Oval 5"/>
            <p:cNvSpPr/>
            <p:nvPr userDrawn="1"/>
          </p:nvSpPr>
          <p:spPr>
            <a:xfrm>
              <a:off x="2483768" y="1340768"/>
              <a:ext cx="4176464" cy="4176464"/>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 name="Straight Connector 6"/>
            <p:cNvCxnSpPr/>
            <p:nvPr userDrawn="1"/>
          </p:nvCxnSpPr>
          <p:spPr>
            <a:xfrm>
              <a:off x="4572000" y="548680"/>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572000" y="5607528"/>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732240"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619672"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6156176" y="2378312"/>
              <a:ext cx="792088" cy="3306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5431496" y="1124744"/>
              <a:ext cx="432048" cy="79208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3094136" y="1131624"/>
              <a:ext cx="613768" cy="7852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195736" y="2090992"/>
              <a:ext cx="898400" cy="49224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3180984" y="4941168"/>
              <a:ext cx="526920" cy="576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2456304" y="4329100"/>
              <a:ext cx="637832" cy="39604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5979584" y="4142812"/>
              <a:ext cx="968680" cy="51032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431496" y="4875464"/>
              <a:ext cx="490068" cy="732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533116" y="843558"/>
            <a:ext cx="8077768" cy="2160240"/>
          </a:xfrm>
          <a:prstGeom prst="rect">
            <a:avLst/>
          </a:prstGeom>
          <a:solidFill>
            <a:schemeClr val="bg1">
              <a:lumMod val="95000"/>
            </a:schemeClr>
          </a:solidFill>
          <a:ln w="38100">
            <a:noFill/>
          </a:ln>
        </p:spPr>
        <p:txBody>
          <a:bodyPr anchor="ctr"/>
          <a:lstStyle>
            <a:lvl1pPr marL="0" indent="0" algn="ctr">
              <a:buNone/>
              <a:defRPr sz="14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Picture Placeholder 2"/>
          <p:cNvSpPr>
            <a:spLocks noGrp="1"/>
          </p:cNvSpPr>
          <p:nvPr>
            <p:ph type="pic" idx="13" hasCustomPrompt="1"/>
          </p:nvPr>
        </p:nvSpPr>
        <p:spPr>
          <a:xfrm>
            <a:off x="4031416" y="2475359"/>
            <a:ext cx="1062118" cy="1062118"/>
          </a:xfrm>
          <a:prstGeom prst="ellipse">
            <a:avLst/>
          </a:prstGeom>
          <a:solidFill>
            <a:schemeClr val="bg1">
              <a:lumMod val="95000"/>
            </a:schemeClr>
          </a:solidFill>
          <a:ln w="38100">
            <a:solidFill>
              <a:schemeClr val="accent1"/>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1596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3" name="Rectangle 2"/>
          <p:cNvSpPr/>
          <p:nvPr userDrawn="1"/>
        </p:nvSpPr>
        <p:spPr>
          <a:xfrm>
            <a:off x="6012160" y="0"/>
            <a:ext cx="313184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Picture Placeholder 2"/>
          <p:cNvSpPr>
            <a:spLocks noGrp="1"/>
          </p:cNvSpPr>
          <p:nvPr>
            <p:ph type="pic" idx="1" hasCustomPrompt="1"/>
          </p:nvPr>
        </p:nvSpPr>
        <p:spPr>
          <a:xfrm>
            <a:off x="3131840" y="0"/>
            <a:ext cx="288032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233221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2" name="Rectangle 1"/>
          <p:cNvSpPr/>
          <p:nvPr userDrawn="1"/>
        </p:nvSpPr>
        <p:spPr>
          <a:xfrm>
            <a:off x="8244000" y="0"/>
            <a:ext cx="900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 name="Picture Placeholder 2"/>
          <p:cNvSpPr>
            <a:spLocks noGrp="1"/>
          </p:cNvSpPr>
          <p:nvPr>
            <p:ph type="pic" idx="12" hasCustomPrompt="1"/>
          </p:nvPr>
        </p:nvSpPr>
        <p:spPr>
          <a:xfrm>
            <a:off x="5811908" y="0"/>
            <a:ext cx="2448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4" name="Picture Placeholder 2"/>
          <p:cNvSpPr>
            <a:spLocks noGrp="1"/>
          </p:cNvSpPr>
          <p:nvPr>
            <p:ph type="pic" idx="13" hasCustomPrompt="1"/>
          </p:nvPr>
        </p:nvSpPr>
        <p:spPr>
          <a:xfrm>
            <a:off x="2477595" y="0"/>
            <a:ext cx="2448000" cy="51435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
        <p:nvSpPr>
          <p:cNvPr id="5" name="Rectangle 4"/>
          <p:cNvSpPr/>
          <p:nvPr userDrawn="1"/>
        </p:nvSpPr>
        <p:spPr>
          <a:xfrm>
            <a:off x="4916268" y="0"/>
            <a:ext cx="900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2317301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429444" y="915566"/>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5" hasCustomPrompt="1"/>
          </p:nvPr>
        </p:nvSpPr>
        <p:spPr>
          <a:xfrm>
            <a:off x="4644008" y="915566"/>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6" hasCustomPrompt="1"/>
          </p:nvPr>
        </p:nvSpPr>
        <p:spPr>
          <a:xfrm>
            <a:off x="429444" y="2912740"/>
            <a:ext cx="4104456" cy="1872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BASIC LAYOUT</a:t>
            </a:r>
          </a:p>
        </p:txBody>
      </p:sp>
      <p:sp>
        <p:nvSpPr>
          <p:cNvPr id="9" name="Rectangle 8"/>
          <p:cNvSpPr/>
          <p:nvPr userDrawn="1"/>
        </p:nvSpPr>
        <p:spPr>
          <a:xfrm>
            <a:off x="4644464" y="2912740"/>
            <a:ext cx="4104000" cy="18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855765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2" name="Rectangle 1"/>
          <p:cNvSpPr/>
          <p:nvPr userDrawn="1"/>
        </p:nvSpPr>
        <p:spPr>
          <a:xfrm>
            <a:off x="4583048" y="0"/>
            <a:ext cx="2286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Picture Placeholder 2"/>
          <p:cNvSpPr>
            <a:spLocks noGrp="1"/>
          </p:cNvSpPr>
          <p:nvPr>
            <p:ph type="pic" idx="10" hasCustomPrompt="1"/>
          </p:nvPr>
        </p:nvSpPr>
        <p:spPr>
          <a:xfrm>
            <a:off x="6858000" y="698778"/>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1" hasCustomPrompt="1"/>
          </p:nvPr>
        </p:nvSpPr>
        <p:spPr>
          <a:xfrm>
            <a:off x="4583048" y="2578606"/>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2298953" y="699542"/>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0" y="2579370"/>
            <a:ext cx="2286000" cy="187220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81159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2" name="Picture Placeholder 2"/>
          <p:cNvSpPr>
            <a:spLocks noGrp="1"/>
          </p:cNvSpPr>
          <p:nvPr>
            <p:ph type="pic" idx="13" hasCustomPrompt="1"/>
          </p:nvPr>
        </p:nvSpPr>
        <p:spPr>
          <a:xfrm>
            <a:off x="323528" y="248444"/>
            <a:ext cx="3294112"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p:cNvSpPr>
            <a:spLocks noGrp="1"/>
          </p:cNvSpPr>
          <p:nvPr>
            <p:ph type="pic" idx="14" hasCustomPrompt="1"/>
          </p:nvPr>
        </p:nvSpPr>
        <p:spPr>
          <a:xfrm>
            <a:off x="3671560" y="1832620"/>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5" hasCustomPrompt="1"/>
          </p:nvPr>
        </p:nvSpPr>
        <p:spPr>
          <a:xfrm>
            <a:off x="2105640" y="3416796"/>
            <a:ext cx="307792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6" hasCustomPrompt="1"/>
          </p:nvPr>
        </p:nvSpPr>
        <p:spPr>
          <a:xfrm>
            <a:off x="323528" y="1832620"/>
            <a:ext cx="1728192" cy="30963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7" hasCustomPrompt="1"/>
          </p:nvPr>
        </p:nvSpPr>
        <p:spPr>
          <a:xfrm>
            <a:off x="2105640" y="1832049"/>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8" hasCustomPrompt="1"/>
          </p:nvPr>
        </p:nvSpPr>
        <p:spPr>
          <a:xfrm>
            <a:off x="3671560" y="248444"/>
            <a:ext cx="1512000" cy="151216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4831478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4" name="Picture 2" descr="D:\Fullppt\005-PNG이미지\노트북.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635896" y="1019175"/>
            <a:ext cx="6011911" cy="3057758"/>
          </a:xfrm>
          <a:prstGeom prst="rect">
            <a:avLst/>
          </a:prstGeom>
          <a:noFill/>
          <a:extLst>
            <a:ext uri="{909E8E84-426E-40DD-AFC4-6F175D3DCCD1}">
              <a14:hiddenFill xmlns:a14="http://schemas.microsoft.com/office/drawing/2010/main">
                <a:solidFill>
                  <a:srgbClr val="FFFFFF"/>
                </a:solidFill>
              </a14:hiddenFill>
            </a:ext>
          </a:extLst>
        </p:spPr>
      </p:pic>
      <p:sp>
        <p:nvSpPr>
          <p:cNvPr id="5" name="Picture Placeholder 2"/>
          <p:cNvSpPr>
            <a:spLocks noGrp="1"/>
          </p:cNvSpPr>
          <p:nvPr>
            <p:ph type="pic" idx="1" hasCustomPrompt="1"/>
          </p:nvPr>
        </p:nvSpPr>
        <p:spPr>
          <a:xfrm>
            <a:off x="5283453" y="1415430"/>
            <a:ext cx="2834003" cy="2114211"/>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497966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64824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888607" y="1275606"/>
            <a:ext cx="2526010"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748616"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986924" y="1374406"/>
            <a:ext cx="2319328"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7"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116357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940152" y="1023301"/>
            <a:ext cx="3024336" cy="3662411"/>
          </a:xfrm>
          <a:prstGeom prst="rect">
            <a:avLst/>
          </a:prstGeom>
          <a:noFill/>
          <a:extLst>
            <a:ext uri="{909E8E84-426E-40DD-AFC4-6F175D3DCCD1}">
              <a14:hiddenFill xmlns:a14="http://schemas.microsoft.com/office/drawing/2010/main">
                <a:solidFill>
                  <a:srgbClr val="FFFFFF"/>
                </a:solidFill>
              </a14:hiddenFill>
            </a:ext>
          </a:extLst>
        </p:spPr>
      </p:pic>
      <p:sp>
        <p:nvSpPr>
          <p:cNvPr id="3" name="Picture Placeholder 2"/>
          <p:cNvSpPr>
            <a:spLocks noGrp="1"/>
          </p:cNvSpPr>
          <p:nvPr>
            <p:ph type="pic" idx="1" hasCustomPrompt="1"/>
          </p:nvPr>
        </p:nvSpPr>
        <p:spPr>
          <a:xfrm>
            <a:off x="6687664" y="1164297"/>
            <a:ext cx="1744194" cy="26942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2" hasCustomPrompt="1"/>
          </p:nvPr>
        </p:nvSpPr>
        <p:spPr>
          <a:xfrm>
            <a:off x="5196830" y="1426241"/>
            <a:ext cx="1744194" cy="26942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8922350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1944300" y="0"/>
            <a:ext cx="5255402" cy="5143500"/>
            <a:chOff x="1619672" y="548680"/>
            <a:chExt cx="5904656" cy="5778928"/>
          </a:xfrm>
        </p:grpSpPr>
        <p:sp>
          <p:nvSpPr>
            <p:cNvPr id="5" name="Oval 4"/>
            <p:cNvSpPr/>
            <p:nvPr userDrawn="1"/>
          </p:nvSpPr>
          <p:spPr>
            <a:xfrm>
              <a:off x="2411760" y="1268760"/>
              <a:ext cx="4320480" cy="4320480"/>
            </a:xfrm>
            <a:prstGeom prst="ellipse">
              <a:avLst/>
            </a:prstGeom>
            <a:no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 name="Oval 5"/>
            <p:cNvSpPr/>
            <p:nvPr userDrawn="1"/>
          </p:nvSpPr>
          <p:spPr>
            <a:xfrm>
              <a:off x="2483768" y="1340768"/>
              <a:ext cx="4176464" cy="4176464"/>
            </a:xfrm>
            <a:prstGeom prst="ellipse">
              <a:avLst/>
            </a:prstGeom>
            <a:blipFill>
              <a:blip r:embed="rId2"/>
              <a:stretch>
                <a:fillRect/>
              </a:stretch>
            </a:blipFill>
            <a:ln w="1905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7" name="Straight Connector 6"/>
            <p:cNvCxnSpPr/>
            <p:nvPr userDrawn="1"/>
          </p:nvCxnSpPr>
          <p:spPr>
            <a:xfrm>
              <a:off x="4572000" y="548680"/>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4572000" y="5607528"/>
              <a:ext cx="0" cy="72008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a:off x="6732240"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619672" y="3429000"/>
              <a:ext cx="792088" cy="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flipV="1">
              <a:off x="6156176" y="2378312"/>
              <a:ext cx="792088" cy="3306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flipV="1">
              <a:off x="5431496" y="1124744"/>
              <a:ext cx="432048" cy="79208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3094136" y="1131624"/>
              <a:ext cx="613768" cy="785208"/>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2195736" y="2090992"/>
              <a:ext cx="898400" cy="49224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3180984" y="4941168"/>
              <a:ext cx="526920" cy="576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2456304" y="4329100"/>
              <a:ext cx="637832" cy="39604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5979584" y="4142812"/>
              <a:ext cx="968680" cy="51032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5431496" y="4875464"/>
              <a:ext cx="490068" cy="732064"/>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grpSp>
      <p:sp>
        <p:nvSpPr>
          <p:cNvPr id="10" name="Text Placeholder 9"/>
          <p:cNvSpPr>
            <a:spLocks noGrp="1"/>
          </p:cNvSpPr>
          <p:nvPr>
            <p:ph type="body" sz="quarter" idx="10" hasCustomPrompt="1"/>
          </p:nvPr>
        </p:nvSpPr>
        <p:spPr>
          <a:xfrm>
            <a:off x="0" y="2105794"/>
            <a:ext cx="9144000" cy="576063"/>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2681858"/>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95936" y="2253238"/>
            <a:ext cx="5148064" cy="473576"/>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3995936" y="2726814"/>
            <a:ext cx="5148064"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grpSp>
        <p:nvGrpSpPr>
          <p:cNvPr id="8" name="Group 7"/>
          <p:cNvGrpSpPr/>
          <p:nvPr userDrawn="1"/>
        </p:nvGrpSpPr>
        <p:grpSpPr>
          <a:xfrm>
            <a:off x="941932" y="1244876"/>
            <a:ext cx="2693964" cy="2636602"/>
            <a:chOff x="1619672" y="548680"/>
            <a:chExt cx="5904656" cy="5778928"/>
          </a:xfrm>
        </p:grpSpPr>
        <p:sp>
          <p:nvSpPr>
            <p:cNvPr id="9" name="Oval 8"/>
            <p:cNvSpPr/>
            <p:nvPr userDrawn="1"/>
          </p:nvSpPr>
          <p:spPr>
            <a:xfrm>
              <a:off x="2411760" y="1268760"/>
              <a:ext cx="4320480" cy="4320480"/>
            </a:xfrm>
            <a:prstGeom prst="ellipse">
              <a:avLst/>
            </a:prstGeom>
            <a:no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2" name="Oval 11"/>
            <p:cNvSpPr/>
            <p:nvPr userDrawn="1"/>
          </p:nvSpPr>
          <p:spPr>
            <a:xfrm>
              <a:off x="2483768" y="1340768"/>
              <a:ext cx="4176464" cy="4176464"/>
            </a:xfrm>
            <a:prstGeom prst="ellipse">
              <a:avLst/>
            </a:prstGeom>
            <a:blipFill>
              <a:blip r:embed="rId3"/>
              <a:stretch>
                <a:fillRect/>
              </a:stretch>
            </a:blipFill>
            <a:ln w="1905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13" name="Straight Connector 12"/>
            <p:cNvCxnSpPr/>
            <p:nvPr userDrawn="1"/>
          </p:nvCxnSpPr>
          <p:spPr>
            <a:xfrm>
              <a:off x="4572000" y="548680"/>
              <a:ext cx="0" cy="7200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4572000" y="5607528"/>
              <a:ext cx="0" cy="72008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6732240" y="3429000"/>
              <a:ext cx="792088"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1619672" y="3429000"/>
              <a:ext cx="792088"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flipV="1">
              <a:off x="6156176" y="2378312"/>
              <a:ext cx="792088" cy="33060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flipV="1">
              <a:off x="5431496" y="1124744"/>
              <a:ext cx="432048" cy="79208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3094136" y="1131624"/>
              <a:ext cx="613768" cy="785208"/>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2195736" y="2090992"/>
              <a:ext cx="898400" cy="49224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V="1">
              <a:off x="3180984" y="4941168"/>
              <a:ext cx="526920" cy="57606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2456304" y="4329100"/>
              <a:ext cx="637832" cy="39604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5979584" y="4142812"/>
              <a:ext cx="968680" cy="51032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5431496" y="4875464"/>
              <a:ext cx="490068" cy="732064"/>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8235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27544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67544" y="195486"/>
            <a:ext cx="8424936"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467544" y="771550"/>
            <a:ext cx="8424936"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1065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062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03817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691680" y="123478"/>
            <a:ext cx="7452320" cy="576064"/>
          </a:xfrm>
          <a:prstGeom prst="rect">
            <a:avLst/>
          </a:prstGeom>
        </p:spPr>
        <p:txBody>
          <a:bodyPr anchor="ctr"/>
          <a:lstStyle>
            <a:lvl1pPr marL="0" indent="0" algn="l">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1691680" y="699542"/>
            <a:ext cx="745232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98141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2700934" y="322499"/>
            <a:ext cx="1583034" cy="1385155"/>
          </a:xfrm>
          <a:prstGeom prst="rect">
            <a:avLst/>
          </a:prstGeom>
          <a:solidFill>
            <a:schemeClr val="bg1">
              <a:lumMod val="95000"/>
            </a:schemeClr>
          </a:solidFill>
          <a:ln w="1905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2700934" y="1898609"/>
            <a:ext cx="1583034" cy="1385155"/>
          </a:xfrm>
          <a:prstGeom prst="rect">
            <a:avLst/>
          </a:prstGeom>
          <a:solidFill>
            <a:schemeClr val="bg1">
              <a:lumMod val="95000"/>
            </a:schemeClr>
          </a:solidFill>
          <a:ln w="19050">
            <a:solidFill>
              <a:schemeClr val="accent3"/>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700934" y="3474719"/>
            <a:ext cx="1583034" cy="1385155"/>
          </a:xfrm>
          <a:prstGeom prst="rect">
            <a:avLst/>
          </a:prstGeom>
          <a:solidFill>
            <a:schemeClr val="bg1">
              <a:lumMod val="95000"/>
            </a:schemeClr>
          </a:solidFill>
          <a:ln w="1905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0965846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3" r:id="rId3"/>
    <p:sldLayoutId id="2147483660" r:id="rId4"/>
    <p:sldLayoutId id="2147483661" r:id="rId5"/>
    <p:sldLayoutId id="2147483662" r:id="rId6"/>
    <p:sldLayoutId id="2147483664" r:id="rId7"/>
    <p:sldLayoutId id="2147483655" r:id="rId8"/>
    <p:sldLayoutId id="2147483665" r:id="rId9"/>
    <p:sldLayoutId id="2147483666" r:id="rId10"/>
    <p:sldLayoutId id="2147483667" r:id="rId11"/>
    <p:sldLayoutId id="2147483668" r:id="rId12"/>
    <p:sldLayoutId id="2147483669" r:id="rId13"/>
    <p:sldLayoutId id="2147483673" r:id="rId14"/>
    <p:sldLayoutId id="2147483672" r:id="rId15"/>
    <p:sldLayoutId id="2147483671" r:id="rId16"/>
    <p:sldLayoutId id="2147483656" r:id="rId17"/>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13.xml"/><Relationship Id="rId7" Type="http://schemas.openxmlformats.org/officeDocument/2006/relationships/image" Target="../media/image3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0.xml"/><Relationship Id="rId7" Type="http://schemas.openxmlformats.org/officeDocument/2006/relationships/image" Target="../media/image3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2.png"/><Relationship Id="rId4" Type="http://schemas.openxmlformats.org/officeDocument/2006/relationships/chart" Target="../charts/chart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2.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2.png"/><Relationship Id="rId4" Type="http://schemas.openxmlformats.org/officeDocument/2006/relationships/hyperlink" Target="https://www.pewresearch.org/internet/dataset/american-trends-panel-wave-49/"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9.xml"/><Relationship Id="rId7" Type="http://schemas.openxmlformats.org/officeDocument/2006/relationships/image" Target="../media/image17.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4.xml"/><Relationship Id="rId7" Type="http://schemas.openxmlformats.org/officeDocument/2006/relationships/image" Target="../media/image2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923" y="1707654"/>
            <a:ext cx="9144000" cy="576063"/>
          </a:xfrm>
        </p:spPr>
        <p:txBody>
          <a:bodyPr/>
          <a:lstStyle/>
          <a:p>
            <a:r>
              <a:rPr lang="en-US" altLang="ko-KR" sz="1500" dirty="0">
                <a:solidFill>
                  <a:schemeClr val="tx1">
                    <a:lumMod val="75000"/>
                    <a:lumOff val="25000"/>
                  </a:schemeClr>
                </a:solidFill>
              </a:rPr>
              <a:t>Predictive Analytics Course Project</a:t>
            </a:r>
            <a:endParaRPr lang="ko-KR" altLang="en-US" sz="1500" dirty="0">
              <a:solidFill>
                <a:schemeClr val="tx1">
                  <a:lumMod val="75000"/>
                  <a:lumOff val="25000"/>
                </a:schemeClr>
              </a:solidFill>
            </a:endParaRPr>
          </a:p>
        </p:txBody>
      </p:sp>
      <p:sp>
        <p:nvSpPr>
          <p:cNvPr id="3" name="Text Placeholder 2"/>
          <p:cNvSpPr>
            <a:spLocks noGrp="1"/>
          </p:cNvSpPr>
          <p:nvPr>
            <p:ph type="body" sz="quarter" idx="11"/>
          </p:nvPr>
        </p:nvSpPr>
        <p:spPr>
          <a:xfrm>
            <a:off x="6923" y="2545223"/>
            <a:ext cx="9144000" cy="288032"/>
          </a:xfrm>
        </p:spPr>
        <p:txBody>
          <a:bodyPr/>
          <a:lstStyle/>
          <a:p>
            <a:pPr lvl="0"/>
            <a:r>
              <a:rPr lang="en-US" altLang="ko-KR" sz="1200" dirty="0">
                <a:solidFill>
                  <a:schemeClr val="tx1">
                    <a:lumMod val="75000"/>
                    <a:lumOff val="25000"/>
                  </a:schemeClr>
                </a:solidFill>
              </a:rPr>
              <a:t>Predicting Users at Risk of </a:t>
            </a:r>
          </a:p>
          <a:p>
            <a:pPr lvl="0"/>
            <a:r>
              <a:rPr lang="en-US" altLang="ko-KR" sz="1200" dirty="0">
                <a:solidFill>
                  <a:schemeClr val="tx1">
                    <a:lumMod val="75000"/>
                    <a:lumOff val="25000"/>
                  </a:schemeClr>
                </a:solidFill>
              </a:rPr>
              <a:t>Leaving due to Personal Data Use</a:t>
            </a:r>
          </a:p>
        </p:txBody>
      </p:sp>
      <p:sp>
        <p:nvSpPr>
          <p:cNvPr id="4" name="TextBox 3"/>
          <p:cNvSpPr txBox="1"/>
          <p:nvPr/>
        </p:nvSpPr>
        <p:spPr>
          <a:xfrm>
            <a:off x="3354787" y="3351208"/>
            <a:ext cx="2448272" cy="600164"/>
          </a:xfrm>
          <a:prstGeom prst="rect">
            <a:avLst/>
          </a:prstGeom>
          <a:noFill/>
        </p:spPr>
        <p:txBody>
          <a:bodyPr wrap="square" rtlCol="0" anchor="ctr">
            <a:spAutoFit/>
          </a:bodyPr>
          <a:lstStyle/>
          <a:p>
            <a:pPr algn="ctr"/>
            <a:r>
              <a:rPr lang="en-US" altLang="ko-KR" sz="1100" dirty="0" err="1">
                <a:solidFill>
                  <a:schemeClr val="tx1">
                    <a:lumMod val="75000"/>
                    <a:lumOff val="25000"/>
                  </a:schemeClr>
                </a:solidFill>
                <a:cs typeface="Arial" pitchFamily="34" charset="0"/>
              </a:rPr>
              <a:t>Natallia</a:t>
            </a:r>
            <a:r>
              <a:rPr lang="en-US" altLang="ko-KR" sz="1100" dirty="0">
                <a:solidFill>
                  <a:schemeClr val="tx1">
                    <a:lumMod val="75000"/>
                    <a:lumOff val="25000"/>
                  </a:schemeClr>
                </a:solidFill>
                <a:cs typeface="Arial" pitchFamily="34" charset="0"/>
              </a:rPr>
              <a:t> Casey</a:t>
            </a:r>
          </a:p>
          <a:p>
            <a:pPr algn="ctr"/>
            <a:endParaRPr lang="en-US" altLang="ko-KR" sz="1100" dirty="0">
              <a:solidFill>
                <a:schemeClr val="tx1">
                  <a:lumMod val="75000"/>
                  <a:lumOff val="25000"/>
                </a:schemeClr>
              </a:solidFill>
              <a:cs typeface="Arial" pitchFamily="34" charset="0"/>
            </a:endParaRPr>
          </a:p>
          <a:p>
            <a:pPr algn="ctr"/>
            <a:r>
              <a:rPr lang="en-US" altLang="ko-KR" sz="1100" dirty="0">
                <a:solidFill>
                  <a:schemeClr val="tx1">
                    <a:lumMod val="75000"/>
                    <a:lumOff val="25000"/>
                  </a:schemeClr>
                </a:solidFill>
                <a:cs typeface="Arial" pitchFamily="34" charset="0"/>
              </a:rPr>
              <a:t>Bellevue University, Nebraska</a:t>
            </a:r>
          </a:p>
        </p:txBody>
      </p:sp>
      <p:pic>
        <p:nvPicPr>
          <p:cNvPr id="7" name="Audio 6">
            <a:hlinkClick r:id="" action="ppaction://media"/>
            <a:extLst>
              <a:ext uri="{FF2B5EF4-FFF2-40B4-BE49-F238E27FC236}">
                <a16:creationId xmlns:a16="http://schemas.microsoft.com/office/drawing/2014/main" id="{02291DE4-59C7-4A72-B6AC-6626A0257CD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61455909"/>
      </p:ext>
    </p:extLst>
  </p:cSld>
  <p:clrMapOvr>
    <a:masterClrMapping/>
  </p:clrMapOvr>
  <mc:AlternateContent xmlns:mc="http://schemas.openxmlformats.org/markup-compatibility/2006" xmlns:p14="http://schemas.microsoft.com/office/powerpoint/2010/main">
    <mc:Choice Requires="p14">
      <p:transition spd="slow" p14:dur="2000" advTm="27205"/>
    </mc:Choice>
    <mc:Fallback xmlns="">
      <p:transition spd="slow" advTm="27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Features </a:t>
            </a:r>
            <a:endParaRPr lang="ko-KR" altLang="en-US" dirty="0"/>
          </a:p>
        </p:txBody>
      </p:sp>
      <p:sp>
        <p:nvSpPr>
          <p:cNvPr id="3" name="Text Placeholder 2"/>
          <p:cNvSpPr>
            <a:spLocks noGrp="1"/>
          </p:cNvSpPr>
          <p:nvPr>
            <p:ph type="body" sz="quarter" idx="11"/>
          </p:nvPr>
        </p:nvSpPr>
        <p:spPr>
          <a:xfrm>
            <a:off x="0" y="659903"/>
            <a:ext cx="9144000" cy="461665"/>
          </a:xfrm>
        </p:spPr>
        <p:txBody>
          <a:bodyPr/>
          <a:lstStyle/>
          <a:p>
            <a:pPr lvl="0"/>
            <a:endParaRPr lang="en-US" altLang="ko-KR" dirty="0"/>
          </a:p>
          <a:p>
            <a:pPr lvl="0"/>
            <a:r>
              <a:rPr lang="en-US" altLang="ko-KR" sz="1200" dirty="0"/>
              <a:t>Selection of features was based on whether all participants were asked a question and whether the data could be measured by companies in the future. Thus, the features mostly include the devices use and demographic information.</a:t>
            </a:r>
          </a:p>
          <a:p>
            <a:pPr lvl="0"/>
            <a:endParaRPr lang="en-US" altLang="ko-KR" dirty="0"/>
          </a:p>
        </p:txBody>
      </p:sp>
      <p:sp>
        <p:nvSpPr>
          <p:cNvPr id="22" name="TextBox 21"/>
          <p:cNvSpPr txBox="1"/>
          <p:nvPr/>
        </p:nvSpPr>
        <p:spPr>
          <a:xfrm>
            <a:off x="1524926" y="1246018"/>
            <a:ext cx="2830257"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TRACKCNT-W49 – number of devices used that utilize personal data</a:t>
            </a:r>
            <a:endParaRPr lang="ko-KR" altLang="en-US" sz="1200" dirty="0">
              <a:solidFill>
                <a:schemeClr val="tx1">
                  <a:lumMod val="75000"/>
                  <a:lumOff val="25000"/>
                </a:schemeClr>
              </a:solidFill>
              <a:cs typeface="Arial" pitchFamily="34" charset="0"/>
            </a:endParaRPr>
          </a:p>
        </p:txBody>
      </p:sp>
      <p:sp>
        <p:nvSpPr>
          <p:cNvPr id="28" name="TextBox 27"/>
          <p:cNvSpPr txBox="1"/>
          <p:nvPr/>
        </p:nvSpPr>
        <p:spPr>
          <a:xfrm>
            <a:off x="1520402" y="1710890"/>
            <a:ext cx="2830257"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SNSUSER_W49 – social media use (yes/no)</a:t>
            </a:r>
            <a:endParaRPr lang="ko-KR" altLang="en-US" sz="1200" dirty="0">
              <a:solidFill>
                <a:schemeClr val="tx1">
                  <a:lumMod val="75000"/>
                  <a:lumOff val="25000"/>
                </a:schemeClr>
              </a:solidFill>
              <a:cs typeface="Arial" pitchFamily="34" charset="0"/>
            </a:endParaRPr>
          </a:p>
        </p:txBody>
      </p:sp>
      <p:sp>
        <p:nvSpPr>
          <p:cNvPr id="30" name="TextBox 29"/>
          <p:cNvSpPr txBox="1"/>
          <p:nvPr/>
        </p:nvSpPr>
        <p:spPr>
          <a:xfrm>
            <a:off x="1520400" y="4028754"/>
            <a:ext cx="2830257"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SMARTPHONE_W49 – smartphone use (yes/no)</a:t>
            </a:r>
            <a:endParaRPr lang="ko-KR" altLang="en-US" sz="1200" dirty="0">
              <a:solidFill>
                <a:schemeClr val="tx1">
                  <a:lumMod val="75000"/>
                  <a:lumOff val="25000"/>
                </a:schemeClr>
              </a:solidFill>
              <a:cs typeface="Arial" pitchFamily="34" charset="0"/>
            </a:endParaRPr>
          </a:p>
        </p:txBody>
      </p:sp>
      <p:sp>
        <p:nvSpPr>
          <p:cNvPr id="36" name="TextBox 35"/>
          <p:cNvSpPr txBox="1"/>
          <p:nvPr/>
        </p:nvSpPr>
        <p:spPr>
          <a:xfrm>
            <a:off x="5630174" y="2460881"/>
            <a:ext cx="2830257"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F_AGECAT – age*</a:t>
            </a:r>
            <a:endParaRPr lang="ko-KR" altLang="en-US" sz="1200" dirty="0">
              <a:solidFill>
                <a:schemeClr val="tx1">
                  <a:lumMod val="75000"/>
                  <a:lumOff val="25000"/>
                </a:schemeClr>
              </a:solidFill>
              <a:cs typeface="Arial" pitchFamily="34" charset="0"/>
            </a:endParaRPr>
          </a:p>
        </p:txBody>
      </p:sp>
      <p:sp>
        <p:nvSpPr>
          <p:cNvPr id="46" name="TextBox 45">
            <a:extLst>
              <a:ext uri="{FF2B5EF4-FFF2-40B4-BE49-F238E27FC236}">
                <a16:creationId xmlns:a16="http://schemas.microsoft.com/office/drawing/2014/main" id="{B6FF3B95-3307-41FC-95BA-001864049643}"/>
              </a:ext>
            </a:extLst>
          </p:cNvPr>
          <p:cNvSpPr txBox="1"/>
          <p:nvPr/>
        </p:nvSpPr>
        <p:spPr>
          <a:xfrm>
            <a:off x="1520402" y="2190623"/>
            <a:ext cx="2830257"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HOMEASSIST1_W49 – voice control speaker use (yes/no)</a:t>
            </a:r>
            <a:endParaRPr lang="ko-KR" altLang="en-US" sz="1200" dirty="0">
              <a:solidFill>
                <a:schemeClr val="tx1">
                  <a:lumMod val="75000"/>
                  <a:lumOff val="25000"/>
                </a:schemeClr>
              </a:solidFill>
              <a:cs typeface="Arial" pitchFamily="34" charset="0"/>
            </a:endParaRPr>
          </a:p>
        </p:txBody>
      </p:sp>
      <p:sp>
        <p:nvSpPr>
          <p:cNvPr id="47" name="TextBox 46">
            <a:extLst>
              <a:ext uri="{FF2B5EF4-FFF2-40B4-BE49-F238E27FC236}">
                <a16:creationId xmlns:a16="http://schemas.microsoft.com/office/drawing/2014/main" id="{0171490D-A0D5-41E3-A4D8-232A9BEFC63B}"/>
              </a:ext>
            </a:extLst>
          </p:cNvPr>
          <p:cNvSpPr txBox="1"/>
          <p:nvPr/>
        </p:nvSpPr>
        <p:spPr>
          <a:xfrm>
            <a:off x="1520401" y="2720432"/>
            <a:ext cx="2830257"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HOMEIOT_W49 – smart devices use at home (yes/no)</a:t>
            </a:r>
            <a:endParaRPr lang="ko-KR" altLang="en-US" sz="1200"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A66664E1-1470-4430-AF6C-0DEEAA561CED}"/>
              </a:ext>
            </a:extLst>
          </p:cNvPr>
          <p:cNvSpPr txBox="1"/>
          <p:nvPr/>
        </p:nvSpPr>
        <p:spPr>
          <a:xfrm>
            <a:off x="1520400" y="3262449"/>
            <a:ext cx="2830257"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F_ACSWEB – access to Internet</a:t>
            </a:r>
            <a:endParaRPr lang="ko-KR" altLang="en-US" sz="1200" dirty="0">
              <a:solidFill>
                <a:schemeClr val="tx1">
                  <a:lumMod val="75000"/>
                  <a:lumOff val="25000"/>
                </a:schemeClr>
              </a:solidFill>
              <a:cs typeface="Arial" pitchFamily="34" charset="0"/>
            </a:endParaRPr>
          </a:p>
        </p:txBody>
      </p:sp>
      <p:sp>
        <p:nvSpPr>
          <p:cNvPr id="49" name="TextBox 48">
            <a:extLst>
              <a:ext uri="{FF2B5EF4-FFF2-40B4-BE49-F238E27FC236}">
                <a16:creationId xmlns:a16="http://schemas.microsoft.com/office/drawing/2014/main" id="{8B6CABD4-9DC4-4442-BCD6-1E1EFD217AE8}"/>
              </a:ext>
            </a:extLst>
          </p:cNvPr>
          <p:cNvSpPr txBox="1"/>
          <p:nvPr/>
        </p:nvSpPr>
        <p:spPr>
          <a:xfrm>
            <a:off x="1520400" y="3554761"/>
            <a:ext cx="2830257"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FITTRACK_W49 –  smart watch or a wearable fitness tracker (yes/no)</a:t>
            </a:r>
            <a:endParaRPr lang="ko-KR" altLang="en-US" sz="1200"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5F5D9174-4E5A-48D3-9325-0F70BFF4AFC6}"/>
              </a:ext>
            </a:extLst>
          </p:cNvPr>
          <p:cNvSpPr txBox="1"/>
          <p:nvPr/>
        </p:nvSpPr>
        <p:spPr>
          <a:xfrm>
            <a:off x="5630174" y="1206277"/>
            <a:ext cx="2830257"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LOYALTY_W49 – member of a loyalty program</a:t>
            </a:r>
            <a:endParaRPr lang="ko-KR" altLang="en-US" sz="1200" dirty="0">
              <a:solidFill>
                <a:schemeClr val="tx1">
                  <a:lumMod val="75000"/>
                  <a:lumOff val="25000"/>
                </a:schemeClr>
              </a:solidFill>
              <a:cs typeface="Arial" pitchFamily="34" charset="0"/>
            </a:endParaRPr>
          </a:p>
        </p:txBody>
      </p:sp>
      <p:sp>
        <p:nvSpPr>
          <p:cNvPr id="51" name="TextBox 50">
            <a:extLst>
              <a:ext uri="{FF2B5EF4-FFF2-40B4-BE49-F238E27FC236}">
                <a16:creationId xmlns:a16="http://schemas.microsoft.com/office/drawing/2014/main" id="{19C4145C-C568-4743-948C-87756158B0A4}"/>
              </a:ext>
            </a:extLst>
          </p:cNvPr>
          <p:cNvSpPr txBox="1"/>
          <p:nvPr/>
        </p:nvSpPr>
        <p:spPr>
          <a:xfrm>
            <a:off x="5630174" y="1681247"/>
            <a:ext cx="2830257"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F_CREGION – region of the country</a:t>
            </a:r>
            <a:endParaRPr lang="ko-KR" altLang="en-US" sz="1200" dirty="0">
              <a:solidFill>
                <a:schemeClr val="tx1">
                  <a:lumMod val="75000"/>
                  <a:lumOff val="25000"/>
                </a:schemeClr>
              </a:solidFill>
              <a:cs typeface="Arial" pitchFamily="34" charset="0"/>
            </a:endParaRPr>
          </a:p>
        </p:txBody>
      </p:sp>
      <p:sp>
        <p:nvSpPr>
          <p:cNvPr id="52" name="TextBox 51">
            <a:extLst>
              <a:ext uri="{FF2B5EF4-FFF2-40B4-BE49-F238E27FC236}">
                <a16:creationId xmlns:a16="http://schemas.microsoft.com/office/drawing/2014/main" id="{FB0DBD79-4A73-4959-9920-822AF061AA58}"/>
              </a:ext>
            </a:extLst>
          </p:cNvPr>
          <p:cNvSpPr txBox="1"/>
          <p:nvPr/>
        </p:nvSpPr>
        <p:spPr>
          <a:xfrm>
            <a:off x="5630174" y="1985857"/>
            <a:ext cx="2830257"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F_METRO – metropolitan or non-metropolitan area of residence</a:t>
            </a:r>
            <a:endParaRPr lang="ko-KR" altLang="en-US" sz="1200" dirty="0">
              <a:solidFill>
                <a:schemeClr val="tx1">
                  <a:lumMod val="75000"/>
                  <a:lumOff val="25000"/>
                </a:schemeClr>
              </a:solidFill>
              <a:cs typeface="Arial" pitchFamily="34" charset="0"/>
            </a:endParaRPr>
          </a:p>
        </p:txBody>
      </p:sp>
      <p:sp>
        <p:nvSpPr>
          <p:cNvPr id="53" name="TextBox 52">
            <a:extLst>
              <a:ext uri="{FF2B5EF4-FFF2-40B4-BE49-F238E27FC236}">
                <a16:creationId xmlns:a16="http://schemas.microsoft.com/office/drawing/2014/main" id="{BEF8DD06-4123-499E-A13B-34965D0B53B8}"/>
              </a:ext>
            </a:extLst>
          </p:cNvPr>
          <p:cNvSpPr txBox="1"/>
          <p:nvPr/>
        </p:nvSpPr>
        <p:spPr>
          <a:xfrm>
            <a:off x="5630174" y="2678549"/>
            <a:ext cx="2830257"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F_SEX – gender*</a:t>
            </a:r>
            <a:endParaRPr lang="ko-KR" altLang="en-US" sz="1200" dirty="0">
              <a:solidFill>
                <a:schemeClr val="tx1">
                  <a:lumMod val="75000"/>
                  <a:lumOff val="25000"/>
                </a:schemeClr>
              </a:solidFill>
              <a:cs typeface="Arial" pitchFamily="34" charset="0"/>
            </a:endParaRPr>
          </a:p>
        </p:txBody>
      </p:sp>
      <p:sp>
        <p:nvSpPr>
          <p:cNvPr id="54" name="TextBox 53">
            <a:extLst>
              <a:ext uri="{FF2B5EF4-FFF2-40B4-BE49-F238E27FC236}">
                <a16:creationId xmlns:a16="http://schemas.microsoft.com/office/drawing/2014/main" id="{1258D886-1B99-46CD-80E4-DB9158C815CE}"/>
              </a:ext>
            </a:extLst>
          </p:cNvPr>
          <p:cNvSpPr txBox="1"/>
          <p:nvPr/>
        </p:nvSpPr>
        <p:spPr>
          <a:xfrm>
            <a:off x="5630173" y="2955548"/>
            <a:ext cx="2830257" cy="461665"/>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F_MARITAL – marital status (married/not married)</a:t>
            </a:r>
            <a:endParaRPr lang="ko-KR" altLang="en-US" sz="1200" dirty="0">
              <a:solidFill>
                <a:schemeClr val="tx1">
                  <a:lumMod val="75000"/>
                  <a:lumOff val="25000"/>
                </a:schemeClr>
              </a:solidFill>
              <a:cs typeface="Arial" pitchFamily="34" charset="0"/>
            </a:endParaRPr>
          </a:p>
        </p:txBody>
      </p:sp>
      <p:sp>
        <p:nvSpPr>
          <p:cNvPr id="55" name="TextBox 54">
            <a:extLst>
              <a:ext uri="{FF2B5EF4-FFF2-40B4-BE49-F238E27FC236}">
                <a16:creationId xmlns:a16="http://schemas.microsoft.com/office/drawing/2014/main" id="{C1591501-8DF4-4493-8647-F736F9E0EE79}"/>
              </a:ext>
            </a:extLst>
          </p:cNvPr>
          <p:cNvSpPr txBox="1"/>
          <p:nvPr/>
        </p:nvSpPr>
        <p:spPr>
          <a:xfrm>
            <a:off x="5630173" y="3463574"/>
            <a:ext cx="2830257"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F_EDUCCAT – education level</a:t>
            </a:r>
            <a:endParaRPr lang="ko-KR" altLang="en-US" sz="1200" dirty="0">
              <a:solidFill>
                <a:schemeClr val="tx1">
                  <a:lumMod val="75000"/>
                  <a:lumOff val="25000"/>
                </a:schemeClr>
              </a:solidFill>
              <a:cs typeface="Arial" pitchFamily="34" charset="0"/>
            </a:endParaRPr>
          </a:p>
        </p:txBody>
      </p:sp>
      <p:sp>
        <p:nvSpPr>
          <p:cNvPr id="56" name="TextBox 55">
            <a:extLst>
              <a:ext uri="{FF2B5EF4-FFF2-40B4-BE49-F238E27FC236}">
                <a16:creationId xmlns:a16="http://schemas.microsoft.com/office/drawing/2014/main" id="{AEEBC280-9D2A-48E3-B22A-30EE2DECDEE6}"/>
              </a:ext>
            </a:extLst>
          </p:cNvPr>
          <p:cNvSpPr txBox="1"/>
          <p:nvPr/>
        </p:nvSpPr>
        <p:spPr>
          <a:xfrm>
            <a:off x="5633299" y="3735128"/>
            <a:ext cx="2830257"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F_INCOME_RECODE - income</a:t>
            </a:r>
            <a:endParaRPr lang="ko-KR" altLang="en-US" sz="1200" dirty="0">
              <a:solidFill>
                <a:schemeClr val="tx1">
                  <a:lumMod val="75000"/>
                  <a:lumOff val="25000"/>
                </a:schemeClr>
              </a:solidFill>
              <a:cs typeface="Arial" pitchFamily="34" charset="0"/>
            </a:endParaRPr>
          </a:p>
        </p:txBody>
      </p:sp>
      <p:sp>
        <p:nvSpPr>
          <p:cNvPr id="57" name="TextBox 56">
            <a:extLst>
              <a:ext uri="{FF2B5EF4-FFF2-40B4-BE49-F238E27FC236}">
                <a16:creationId xmlns:a16="http://schemas.microsoft.com/office/drawing/2014/main" id="{FD3AC7BC-FFB9-479E-A3EC-1827A2479DC7}"/>
              </a:ext>
            </a:extLst>
          </p:cNvPr>
          <p:cNvSpPr txBox="1"/>
          <p:nvPr/>
        </p:nvSpPr>
        <p:spPr>
          <a:xfrm>
            <a:off x="5630173" y="4025432"/>
            <a:ext cx="2830257" cy="276999"/>
          </a:xfrm>
          <a:prstGeom prst="rect">
            <a:avLst/>
          </a:prstGeom>
          <a:noFill/>
        </p:spPr>
        <p:txBody>
          <a:bodyPr wrap="square" rtlCol="0" anchor="ctr">
            <a:spAutoFit/>
          </a:bodyPr>
          <a:lstStyle/>
          <a:p>
            <a:r>
              <a:rPr lang="en-US" altLang="ko-KR" sz="1200" dirty="0">
                <a:solidFill>
                  <a:schemeClr val="tx1">
                    <a:lumMod val="75000"/>
                    <a:lumOff val="25000"/>
                  </a:schemeClr>
                </a:solidFill>
                <a:cs typeface="Arial" pitchFamily="34" charset="0"/>
              </a:rPr>
              <a:t>F_VOLSUM – volunteer or not</a:t>
            </a:r>
            <a:endParaRPr lang="ko-KR" altLang="en-US" sz="1200" dirty="0">
              <a:solidFill>
                <a:schemeClr val="tx1">
                  <a:lumMod val="75000"/>
                  <a:lumOff val="25000"/>
                </a:schemeClr>
              </a:solidFill>
              <a:cs typeface="Arial" pitchFamily="34" charset="0"/>
            </a:endParaRPr>
          </a:p>
        </p:txBody>
      </p:sp>
      <p:sp>
        <p:nvSpPr>
          <p:cNvPr id="58" name="TextBox 57">
            <a:extLst>
              <a:ext uri="{FF2B5EF4-FFF2-40B4-BE49-F238E27FC236}">
                <a16:creationId xmlns:a16="http://schemas.microsoft.com/office/drawing/2014/main" id="{642A0C94-E5A8-4B8B-8283-4EED165998CC}"/>
              </a:ext>
            </a:extLst>
          </p:cNvPr>
          <p:cNvSpPr txBox="1"/>
          <p:nvPr/>
        </p:nvSpPr>
        <p:spPr>
          <a:xfrm>
            <a:off x="467544" y="4534554"/>
            <a:ext cx="8208912" cy="553998"/>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a:t>
            </a:r>
            <a:r>
              <a:rPr lang="en-US" altLang="ko-KR" sz="900" b="1" dirty="0">
                <a:solidFill>
                  <a:schemeClr val="tx1">
                    <a:lumMod val="75000"/>
                    <a:lumOff val="25000"/>
                  </a:schemeClr>
                </a:solidFill>
                <a:cs typeface="Arial" pitchFamily="34" charset="0"/>
              </a:rPr>
              <a:t>decision was made to keep variables F_AGECAT and F_SEX since additional weighting variable was added to the sample that is meant to fairly represent the classes within these categories. The nature of research is assistive where the results are meant to help with establishing positive relationship between a user and a service provider, and not in any way to restrict. </a:t>
            </a:r>
            <a:endParaRPr lang="ko-KR" altLang="en-US" sz="900" b="1" dirty="0">
              <a:solidFill>
                <a:schemeClr val="tx1">
                  <a:lumMod val="75000"/>
                  <a:lumOff val="25000"/>
                </a:schemeClr>
              </a:solidFill>
              <a:cs typeface="Arial" pitchFamily="34" charset="0"/>
            </a:endParaRPr>
          </a:p>
        </p:txBody>
      </p:sp>
      <p:pic>
        <p:nvPicPr>
          <p:cNvPr id="6" name="Audio 5">
            <a:hlinkClick r:id="" action="ppaction://media"/>
            <a:extLst>
              <a:ext uri="{FF2B5EF4-FFF2-40B4-BE49-F238E27FC236}">
                <a16:creationId xmlns:a16="http://schemas.microsoft.com/office/drawing/2014/main" id="{674F6E4A-B36A-4824-A7BC-0326638329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239406661"/>
      </p:ext>
    </p:extLst>
  </p:cSld>
  <p:clrMapOvr>
    <a:masterClrMapping/>
  </p:clrMapOvr>
  <mc:AlternateContent xmlns:mc="http://schemas.openxmlformats.org/markup-compatibility/2006" xmlns:p14="http://schemas.microsoft.com/office/powerpoint/2010/main">
    <mc:Choice Requires="p14">
      <p:transition spd="slow" p14:dur="2000" advTm="86172"/>
    </mc:Choice>
    <mc:Fallback xmlns="">
      <p:transition spd="slow" advTm="86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07504" y="298307"/>
            <a:ext cx="9144000" cy="283482"/>
          </a:xfrm>
        </p:spPr>
        <p:txBody>
          <a:bodyPr/>
          <a:lstStyle/>
          <a:p>
            <a:r>
              <a:rPr lang="en-US" altLang="ko-KR" b="1" dirty="0">
                <a:solidFill>
                  <a:schemeClr val="accent1"/>
                </a:solidFill>
              </a:rPr>
              <a:t>Models</a:t>
            </a:r>
          </a:p>
          <a:p>
            <a:pPr algn="l"/>
            <a:r>
              <a:rPr lang="en-US" altLang="ko-KR" sz="1400" dirty="0"/>
              <a:t>Extreme Gradient Boosting </a:t>
            </a:r>
          </a:p>
        </p:txBody>
      </p:sp>
      <p:sp>
        <p:nvSpPr>
          <p:cNvPr id="6" name="TextBox 5"/>
          <p:cNvSpPr txBox="1"/>
          <p:nvPr/>
        </p:nvSpPr>
        <p:spPr>
          <a:xfrm>
            <a:off x="4679504" y="3462298"/>
            <a:ext cx="3879634" cy="1169551"/>
          </a:xfrm>
          <a:prstGeom prst="rect">
            <a:avLst/>
          </a:prstGeom>
          <a:noFill/>
        </p:spPr>
        <p:txBody>
          <a:bodyPr wrap="square" rtlCol="0" anchor="ctr">
            <a:spAutoFit/>
          </a:bodyPr>
          <a:lstStyle/>
          <a:p>
            <a:r>
              <a:rPr lang="en-US" altLang="ko-KR" sz="1000" b="1" dirty="0">
                <a:solidFill>
                  <a:schemeClr val="bg1"/>
                </a:solidFill>
                <a:cs typeface="Arial" pitchFamily="34" charset="0"/>
              </a:rPr>
              <a:t>Recall of the positive class is the main metric for assessment because we are primarily interested in identifying users that won’t use the service. The EDA analysis has shown a lot of the users are not well educated about personal data use, and if some of the incorrectly identified users receive marketing messages, they might simply benefit from more information about personal data use. </a:t>
            </a:r>
            <a:endParaRPr lang="ko-KR" altLang="en-US" sz="1000" b="1" dirty="0">
              <a:solidFill>
                <a:schemeClr val="bg1"/>
              </a:solidFill>
              <a:cs typeface="Arial" pitchFamily="34" charset="0"/>
            </a:endParaRPr>
          </a:p>
        </p:txBody>
      </p:sp>
      <p:sp>
        <p:nvSpPr>
          <p:cNvPr id="7" name="TextBox 6"/>
          <p:cNvSpPr txBox="1"/>
          <p:nvPr/>
        </p:nvSpPr>
        <p:spPr>
          <a:xfrm>
            <a:off x="4909801" y="5020022"/>
            <a:ext cx="3744416" cy="830997"/>
          </a:xfrm>
          <a:prstGeom prst="rect">
            <a:avLst/>
          </a:prstGeom>
          <a:noFill/>
        </p:spPr>
        <p:txBody>
          <a:bodyPr wrap="square" rtlCol="0" anchor="ctr">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a:t>
            </a:r>
          </a:p>
        </p:txBody>
      </p:sp>
      <p:sp>
        <p:nvSpPr>
          <p:cNvPr id="14" name="TextBox 13">
            <a:extLst>
              <a:ext uri="{FF2B5EF4-FFF2-40B4-BE49-F238E27FC236}">
                <a16:creationId xmlns:a16="http://schemas.microsoft.com/office/drawing/2014/main" id="{69C29B00-D06B-4B79-A488-BE2A8F6003B4}"/>
              </a:ext>
            </a:extLst>
          </p:cNvPr>
          <p:cNvSpPr txBox="1"/>
          <p:nvPr/>
        </p:nvSpPr>
        <p:spPr>
          <a:xfrm>
            <a:off x="133128" y="1991561"/>
            <a:ext cx="2828461"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Random Forests Classifier</a:t>
            </a:r>
            <a:endParaRPr lang="ko-KR" altLang="en-US" sz="1400"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72412500-43A6-4E72-9FC0-8DE8D43F78BB}"/>
              </a:ext>
            </a:extLst>
          </p:cNvPr>
          <p:cNvSpPr txBox="1"/>
          <p:nvPr/>
        </p:nvSpPr>
        <p:spPr>
          <a:xfrm>
            <a:off x="136802" y="3435121"/>
            <a:ext cx="2828461"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Logistic Regression Classifier</a:t>
            </a:r>
            <a:endParaRPr lang="ko-KR" altLang="en-US" sz="14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1B3F3875-050D-4342-B3B4-7966CF1269E4}"/>
              </a:ext>
            </a:extLst>
          </p:cNvPr>
          <p:cNvSpPr txBox="1"/>
          <p:nvPr/>
        </p:nvSpPr>
        <p:spPr>
          <a:xfrm>
            <a:off x="5076056" y="535608"/>
            <a:ext cx="2828461"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Support Vector Clustering</a:t>
            </a:r>
            <a:endParaRPr lang="ko-KR" altLang="en-US" sz="1400"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08F365B9-A76D-43D1-93AB-FD27622584F4}"/>
              </a:ext>
            </a:extLst>
          </p:cNvPr>
          <p:cNvSpPr txBox="1"/>
          <p:nvPr/>
        </p:nvSpPr>
        <p:spPr>
          <a:xfrm>
            <a:off x="5076056" y="2010947"/>
            <a:ext cx="2828461" cy="307777"/>
          </a:xfrm>
          <a:prstGeom prst="rect">
            <a:avLst/>
          </a:prstGeom>
          <a:noFill/>
        </p:spPr>
        <p:txBody>
          <a:bodyPr wrap="square" rtlCol="0" anchor="ctr">
            <a:spAutoFit/>
          </a:bodyPr>
          <a:lstStyle/>
          <a:p>
            <a:r>
              <a:rPr lang="en-US" altLang="ko-KR" sz="1400" dirty="0">
                <a:solidFill>
                  <a:schemeClr val="tx1">
                    <a:lumMod val="75000"/>
                    <a:lumOff val="25000"/>
                  </a:schemeClr>
                </a:solidFill>
                <a:cs typeface="Arial" pitchFamily="34" charset="0"/>
              </a:rPr>
              <a:t>Neural Network Classifier (</a:t>
            </a:r>
            <a:r>
              <a:rPr lang="en-US" altLang="ko-KR" sz="1400" dirty="0" err="1">
                <a:solidFill>
                  <a:schemeClr val="tx1">
                    <a:lumMod val="75000"/>
                    <a:lumOff val="25000"/>
                  </a:schemeClr>
                </a:solidFill>
                <a:cs typeface="Arial" pitchFamily="34" charset="0"/>
              </a:rPr>
              <a:t>Keras</a:t>
            </a:r>
            <a:r>
              <a:rPr lang="en-US" altLang="ko-KR" sz="1400" dirty="0">
                <a:solidFill>
                  <a:schemeClr val="tx1">
                    <a:lumMod val="75000"/>
                    <a:lumOff val="25000"/>
                  </a:schemeClr>
                </a:solidFill>
                <a:cs typeface="Arial" pitchFamily="34" charset="0"/>
              </a:rPr>
              <a:t>)</a:t>
            </a:r>
            <a:endParaRPr lang="ko-KR" altLang="en-US" sz="1400" dirty="0">
              <a:solidFill>
                <a:schemeClr val="tx1">
                  <a:lumMod val="75000"/>
                  <a:lumOff val="25000"/>
                </a:schemeClr>
              </a:solidFill>
              <a:cs typeface="Arial" pitchFamily="34" charset="0"/>
            </a:endParaRPr>
          </a:p>
        </p:txBody>
      </p:sp>
      <p:pic>
        <p:nvPicPr>
          <p:cNvPr id="28" name="Picture 27">
            <a:extLst>
              <a:ext uri="{FF2B5EF4-FFF2-40B4-BE49-F238E27FC236}">
                <a16:creationId xmlns:a16="http://schemas.microsoft.com/office/drawing/2014/main" id="{C13F78E8-DAD5-4CA8-AE65-556B2785EF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0621" y="885560"/>
            <a:ext cx="4252328" cy="990686"/>
          </a:xfrm>
          <a:prstGeom prst="rect">
            <a:avLst/>
          </a:prstGeom>
        </p:spPr>
      </p:pic>
      <p:pic>
        <p:nvPicPr>
          <p:cNvPr id="33" name="Picture Placeholder 32">
            <a:extLst>
              <a:ext uri="{FF2B5EF4-FFF2-40B4-BE49-F238E27FC236}">
                <a16:creationId xmlns:a16="http://schemas.microsoft.com/office/drawing/2014/main" id="{A76C03DA-437B-44AB-8E5E-6C2EC703FCC3}"/>
              </a:ext>
            </a:extLst>
          </p:cNvPr>
          <p:cNvPicPr>
            <a:picLocks noGrp="1" noChangeAspect="1"/>
          </p:cNvPicPr>
          <p:nvPr>
            <p:ph type="pic" idx="13"/>
          </p:nvPr>
        </p:nvPicPr>
        <p:blipFill>
          <a:blip r:embed="rId5">
            <a:extLst>
              <a:ext uri="{28A0092B-C50C-407E-A947-70E740481C1C}">
                <a14:useLocalDpi xmlns:a14="http://schemas.microsoft.com/office/drawing/2010/main" val="0"/>
              </a:ext>
            </a:extLst>
          </a:blip>
          <a:stretch>
            <a:fillRect/>
          </a:stretch>
        </p:blipFill>
        <p:spPr>
          <a:xfrm>
            <a:off x="25566" y="3742898"/>
            <a:ext cx="4480948" cy="1074513"/>
          </a:xfrm>
        </p:spPr>
      </p:pic>
      <p:pic>
        <p:nvPicPr>
          <p:cNvPr id="37" name="Picture Placeholder 36">
            <a:extLst>
              <a:ext uri="{FF2B5EF4-FFF2-40B4-BE49-F238E27FC236}">
                <a16:creationId xmlns:a16="http://schemas.microsoft.com/office/drawing/2014/main" id="{35FB5BE0-3651-48ED-9662-7D5E2A4E3B7F}"/>
              </a:ext>
            </a:extLst>
          </p:cNvPr>
          <p:cNvPicPr>
            <a:picLocks noGrp="1" noChangeAspect="1"/>
          </p:cNvPicPr>
          <p:nvPr>
            <p:ph type="pic" idx="15"/>
          </p:nvPr>
        </p:nvPicPr>
        <p:blipFill>
          <a:blip r:embed="rId6">
            <a:extLst>
              <a:ext uri="{28A0092B-C50C-407E-A947-70E740481C1C}">
                <a14:useLocalDpi xmlns:a14="http://schemas.microsoft.com/office/drawing/2010/main" val="0"/>
              </a:ext>
            </a:extLst>
          </a:blip>
          <a:stretch>
            <a:fillRect/>
          </a:stretch>
        </p:blipFill>
        <p:spPr>
          <a:xfrm>
            <a:off x="107504" y="2356289"/>
            <a:ext cx="4336156" cy="1066892"/>
          </a:xfrm>
        </p:spPr>
      </p:pic>
      <p:pic>
        <p:nvPicPr>
          <p:cNvPr id="41" name="Picture 40">
            <a:extLst>
              <a:ext uri="{FF2B5EF4-FFF2-40B4-BE49-F238E27FC236}">
                <a16:creationId xmlns:a16="http://schemas.microsoft.com/office/drawing/2014/main" id="{08C6ABDF-2927-4A43-A2A5-AA6E2EC514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7840" y="897487"/>
            <a:ext cx="4061812" cy="1082134"/>
          </a:xfrm>
          <a:prstGeom prst="rect">
            <a:avLst/>
          </a:prstGeom>
        </p:spPr>
      </p:pic>
      <p:pic>
        <p:nvPicPr>
          <p:cNvPr id="43" name="Picture 42">
            <a:extLst>
              <a:ext uri="{FF2B5EF4-FFF2-40B4-BE49-F238E27FC236}">
                <a16:creationId xmlns:a16="http://schemas.microsoft.com/office/drawing/2014/main" id="{564F0577-87FC-4E57-892F-7CE95324F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80182" y="2371530"/>
            <a:ext cx="4160881" cy="1051651"/>
          </a:xfrm>
          <a:prstGeom prst="rect">
            <a:avLst/>
          </a:prstGeom>
        </p:spPr>
      </p:pic>
      <p:pic>
        <p:nvPicPr>
          <p:cNvPr id="5" name="Audio 4">
            <a:hlinkClick r:id="" action="ppaction://media"/>
            <a:extLst>
              <a:ext uri="{FF2B5EF4-FFF2-40B4-BE49-F238E27FC236}">
                <a16:creationId xmlns:a16="http://schemas.microsoft.com/office/drawing/2014/main" id="{6ADA8A01-3579-45DE-98AB-F2CA2DED7D4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798045034"/>
      </p:ext>
    </p:extLst>
  </p:cSld>
  <p:clrMapOvr>
    <a:masterClrMapping/>
  </p:clrMapOvr>
  <mc:AlternateContent xmlns:mc="http://schemas.openxmlformats.org/markup-compatibility/2006" xmlns:p14="http://schemas.microsoft.com/office/powerpoint/2010/main">
    <mc:Choice Requires="p14">
      <p:transition spd="slow" p14:dur="2000" advTm="93037"/>
    </mc:Choice>
    <mc:Fallback xmlns="">
      <p:transition spd="slow" advTm="93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180528" y="4587974"/>
            <a:ext cx="3600400" cy="491381"/>
          </a:xfrm>
        </p:spPr>
        <p:txBody>
          <a:bodyPr/>
          <a:lstStyle/>
          <a:p>
            <a:r>
              <a:rPr lang="en-US" altLang="ko-KR" sz="1800" b="1" dirty="0">
                <a:solidFill>
                  <a:srgbClr val="CC9900"/>
                </a:solidFill>
              </a:rPr>
              <a:t>Confusion Matrix</a:t>
            </a:r>
          </a:p>
        </p:txBody>
      </p:sp>
      <p:sp>
        <p:nvSpPr>
          <p:cNvPr id="28" name="TextBox 27">
            <a:extLst>
              <a:ext uri="{FF2B5EF4-FFF2-40B4-BE49-F238E27FC236}">
                <a16:creationId xmlns:a16="http://schemas.microsoft.com/office/drawing/2014/main" id="{AA2083A5-7EBA-4034-A618-970760DFD087}"/>
              </a:ext>
            </a:extLst>
          </p:cNvPr>
          <p:cNvSpPr txBox="1"/>
          <p:nvPr/>
        </p:nvSpPr>
        <p:spPr>
          <a:xfrm>
            <a:off x="4462092" y="3322056"/>
            <a:ext cx="4089076" cy="1600438"/>
          </a:xfrm>
          <a:prstGeom prst="rect">
            <a:avLst/>
          </a:prstGeom>
          <a:noFill/>
        </p:spPr>
        <p:txBody>
          <a:bodyPr wrap="square">
            <a:spAutoFit/>
          </a:bodyPr>
          <a:lstStyle/>
          <a:p>
            <a:r>
              <a:rPr lang="en-US" altLang="ko-KR" sz="1400" dirty="0">
                <a:solidFill>
                  <a:srgbClr val="CC9900"/>
                </a:solidFill>
                <a:cs typeface="Arial" pitchFamily="34" charset="0"/>
              </a:rPr>
              <a:t>We can see that the training accuracy is higher than the validation one after some training, yet remaining pretty similar to one another. Both testing loss and training loss are continuously decreasing. The model is not overfitting. (Regularization and hyperparameter tuning were applied to the final model)</a:t>
            </a:r>
          </a:p>
        </p:txBody>
      </p:sp>
      <p:pic>
        <p:nvPicPr>
          <p:cNvPr id="4" name="Picture 3">
            <a:extLst>
              <a:ext uri="{FF2B5EF4-FFF2-40B4-BE49-F238E27FC236}">
                <a16:creationId xmlns:a16="http://schemas.microsoft.com/office/drawing/2014/main" id="{7DCC1D6F-F789-4F3A-9B90-54CADE909F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656" y="3322056"/>
            <a:ext cx="4160881" cy="1051651"/>
          </a:xfrm>
          <a:prstGeom prst="rect">
            <a:avLst/>
          </a:prstGeom>
        </p:spPr>
      </p:pic>
      <p:pic>
        <p:nvPicPr>
          <p:cNvPr id="9" name="Picture Placeholder 8">
            <a:extLst>
              <a:ext uri="{FF2B5EF4-FFF2-40B4-BE49-F238E27FC236}">
                <a16:creationId xmlns:a16="http://schemas.microsoft.com/office/drawing/2014/main" id="{42DCF370-A11F-4171-A39E-9EB759034FB1}"/>
              </a:ext>
            </a:extLst>
          </p:cNvPr>
          <p:cNvPicPr>
            <a:picLocks noGrp="1" noChangeAspect="1"/>
          </p:cNvPicPr>
          <p:nvPr>
            <p:ph type="pic" idx="1"/>
          </p:nvPr>
        </p:nvPicPr>
        <p:blipFill>
          <a:blip r:embed="rId5">
            <a:extLst>
              <a:ext uri="{28A0092B-C50C-407E-A947-70E740481C1C}">
                <a14:useLocalDpi xmlns:a14="http://schemas.microsoft.com/office/drawing/2010/main" val="0"/>
              </a:ext>
            </a:extLst>
          </a:blip>
          <a:stretch>
            <a:fillRect/>
          </a:stretch>
        </p:blipFill>
        <p:spPr>
          <a:xfrm>
            <a:off x="3059832" y="4587974"/>
            <a:ext cx="1074513" cy="472481"/>
          </a:xfrm>
        </p:spPr>
      </p:pic>
      <p:sp>
        <p:nvSpPr>
          <p:cNvPr id="13" name="Text Placeholder 6">
            <a:extLst>
              <a:ext uri="{FF2B5EF4-FFF2-40B4-BE49-F238E27FC236}">
                <a16:creationId xmlns:a16="http://schemas.microsoft.com/office/drawing/2014/main" id="{174D506E-3AB0-4AE1-9736-0E34E0A1FB39}"/>
              </a:ext>
            </a:extLst>
          </p:cNvPr>
          <p:cNvSpPr txBox="1">
            <a:spLocks/>
          </p:cNvSpPr>
          <p:nvPr/>
        </p:nvSpPr>
        <p:spPr>
          <a:xfrm>
            <a:off x="152400" y="333028"/>
            <a:ext cx="9144000" cy="491381"/>
          </a:xfrm>
          <a:prstGeom prst="rect">
            <a:avLst/>
          </a:prstGeom>
        </p:spPr>
        <p:txBody>
          <a:bodyPr anchor="ctr"/>
          <a:lstStyle>
            <a:lvl1pPr marL="0" indent="0" algn="ctr" defTabSz="914400" rtl="0" eaLnBrk="1" latinLnBrk="1" hangingPunct="1">
              <a:spcBef>
                <a:spcPct val="20000"/>
              </a:spcBef>
              <a:buFont typeface="Arial" pitchFamily="34" charset="0"/>
              <a:buNone/>
              <a:defRPr sz="3600" b="0" kern="1200" baseline="0">
                <a:solidFill>
                  <a:schemeClr val="tx1">
                    <a:lumMod val="75000"/>
                    <a:lumOff val="25000"/>
                  </a:schemeClr>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1800" b="1">
                <a:solidFill>
                  <a:srgbClr val="CC9900"/>
                </a:solidFill>
              </a:rPr>
              <a:t>Neural Network Classifier (best performing model)</a:t>
            </a:r>
            <a:endParaRPr lang="en-US" altLang="ko-KR" sz="1800" b="1" dirty="0">
              <a:solidFill>
                <a:srgbClr val="CC9900"/>
              </a:solidFill>
            </a:endParaRPr>
          </a:p>
        </p:txBody>
      </p:sp>
      <p:pic>
        <p:nvPicPr>
          <p:cNvPr id="11" name="Picture 10">
            <a:extLst>
              <a:ext uri="{FF2B5EF4-FFF2-40B4-BE49-F238E27FC236}">
                <a16:creationId xmlns:a16="http://schemas.microsoft.com/office/drawing/2014/main" id="{414F255F-BDF7-41AC-B383-079D0919B1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3968" y="808244"/>
            <a:ext cx="4046571" cy="2560542"/>
          </a:xfrm>
          <a:prstGeom prst="rect">
            <a:avLst/>
          </a:prstGeom>
        </p:spPr>
      </p:pic>
      <p:pic>
        <p:nvPicPr>
          <p:cNvPr id="14" name="Picture 13">
            <a:extLst>
              <a:ext uri="{FF2B5EF4-FFF2-40B4-BE49-F238E27FC236}">
                <a16:creationId xmlns:a16="http://schemas.microsoft.com/office/drawing/2014/main" id="{DFE21809-8C0C-4176-A542-18D5133F75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6923" y="671072"/>
            <a:ext cx="3871295" cy="2697714"/>
          </a:xfrm>
          <a:prstGeom prst="rect">
            <a:avLst/>
          </a:prstGeom>
        </p:spPr>
      </p:pic>
      <p:pic>
        <p:nvPicPr>
          <p:cNvPr id="5" name="Audio 4">
            <a:hlinkClick r:id="" action="ppaction://media"/>
            <a:extLst>
              <a:ext uri="{FF2B5EF4-FFF2-40B4-BE49-F238E27FC236}">
                <a16:creationId xmlns:a16="http://schemas.microsoft.com/office/drawing/2014/main" id="{74D504B7-1E34-4BE2-AD35-6FE8562F4F3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3074020"/>
      </p:ext>
    </p:extLst>
  </p:cSld>
  <p:clrMapOvr>
    <a:masterClrMapping/>
  </p:clrMapOvr>
  <mc:AlternateContent xmlns:mc="http://schemas.openxmlformats.org/markup-compatibility/2006" xmlns:p14="http://schemas.microsoft.com/office/powerpoint/2010/main">
    <mc:Choice Requires="p14">
      <p:transition spd="slow" p14:dur="2000" advTm="130179"/>
    </mc:Choice>
    <mc:Fallback xmlns="">
      <p:transition spd="slow" advTm="130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Recommendations for Deployment</a:t>
            </a:r>
            <a:endParaRPr lang="ko-KR" altLang="en-US" dirty="0"/>
          </a:p>
        </p:txBody>
      </p:sp>
      <p:sp>
        <p:nvSpPr>
          <p:cNvPr id="3" name="Text Placeholder 2"/>
          <p:cNvSpPr>
            <a:spLocks noGrp="1"/>
          </p:cNvSpPr>
          <p:nvPr>
            <p:ph type="body" sz="quarter" idx="11"/>
          </p:nvPr>
        </p:nvSpPr>
        <p:spPr>
          <a:xfrm>
            <a:off x="179512" y="3363838"/>
            <a:ext cx="8855968" cy="216024"/>
          </a:xfrm>
        </p:spPr>
        <p:txBody>
          <a:bodyPr>
            <a:noAutofit/>
          </a:bodyPr>
          <a:lstStyle/>
          <a:p>
            <a:pPr lvl="0" algn="l"/>
            <a:endParaRPr lang="en-US" altLang="ko-KR" dirty="0"/>
          </a:p>
          <a:p>
            <a:pPr lvl="0" algn="l"/>
            <a:r>
              <a:rPr lang="en-US" altLang="ko-KR" sz="1800" dirty="0"/>
              <a:t>More features could be added to the model to make it a stronger classifier</a:t>
            </a:r>
          </a:p>
          <a:p>
            <a:pPr lvl="0" algn="l"/>
            <a:endParaRPr lang="en-US" altLang="ko-KR" sz="1800" dirty="0">
              <a:solidFill>
                <a:schemeClr val="tx1">
                  <a:lumMod val="75000"/>
                  <a:lumOff val="25000"/>
                </a:schemeClr>
              </a:solidFill>
              <a:cs typeface="Arial" pitchFamily="34" charset="0"/>
            </a:endParaRPr>
          </a:p>
          <a:p>
            <a:pPr lvl="0" algn="l"/>
            <a:r>
              <a:rPr lang="en-US" altLang="ko-KR" sz="1800" dirty="0">
                <a:solidFill>
                  <a:schemeClr val="tx1">
                    <a:lumMod val="75000"/>
                    <a:lumOff val="25000"/>
                  </a:schemeClr>
                </a:solidFill>
                <a:cs typeface="Arial" pitchFamily="34" charset="0"/>
              </a:rPr>
              <a:t>Larger sample size could help with improving the predictions as well.</a:t>
            </a:r>
          </a:p>
          <a:p>
            <a:pPr lvl="0" algn="l"/>
            <a:endParaRPr lang="en-US" altLang="ko-KR" sz="1800" dirty="0"/>
          </a:p>
          <a:p>
            <a:pPr lvl="0" algn="l"/>
            <a:r>
              <a:rPr lang="en-US" altLang="ko-KR" sz="1800" dirty="0"/>
              <a:t>Model is especially useful for companies using loyalty programs and devices using personal data </a:t>
            </a:r>
          </a:p>
          <a:p>
            <a:pPr algn="l"/>
            <a:endParaRPr lang="en-US" altLang="ko-KR" sz="1800" dirty="0"/>
          </a:p>
          <a:p>
            <a:pPr algn="l"/>
            <a:r>
              <a:rPr lang="en-US" sz="1800" dirty="0"/>
              <a:t>Ensuring reproducibility relying on the information provided in the tech report is </a:t>
            </a:r>
          </a:p>
          <a:p>
            <a:pPr algn="l"/>
            <a:r>
              <a:rPr lang="en-US" sz="1800" dirty="0"/>
              <a:t>important </a:t>
            </a:r>
            <a:endParaRPr lang="en-US" altLang="ko-KR" sz="1800" dirty="0"/>
          </a:p>
          <a:p>
            <a:pPr lvl="0" algn="l"/>
            <a:endParaRPr lang="en-US" altLang="ko-KR" sz="1800" dirty="0"/>
          </a:p>
          <a:p>
            <a:pPr algn="l"/>
            <a:r>
              <a:rPr lang="en-US" sz="1800" dirty="0"/>
              <a:t> </a:t>
            </a:r>
          </a:p>
          <a:p>
            <a:pPr algn="l"/>
            <a:endParaRPr lang="en-US" altLang="ko-KR" dirty="0"/>
          </a:p>
          <a:p>
            <a:pPr lvl="0" algn="l"/>
            <a:endParaRPr lang="en-US" altLang="ko-KR" dirty="0"/>
          </a:p>
          <a:p>
            <a:pPr lvl="0" algn="l"/>
            <a:endParaRPr lang="en-US" altLang="ko-KR" dirty="0"/>
          </a:p>
          <a:p>
            <a:pPr lvl="0" algn="l"/>
            <a:endParaRPr lang="en-US" altLang="ko-KR" dirty="0"/>
          </a:p>
          <a:p>
            <a:pPr lvl="0" algn="l"/>
            <a:endParaRPr lang="en-US" altLang="ko-KR" dirty="0"/>
          </a:p>
        </p:txBody>
      </p:sp>
      <p:pic>
        <p:nvPicPr>
          <p:cNvPr id="6" name="Audio 5">
            <a:hlinkClick r:id="" action="ppaction://media"/>
            <a:extLst>
              <a:ext uri="{FF2B5EF4-FFF2-40B4-BE49-F238E27FC236}">
                <a16:creationId xmlns:a16="http://schemas.microsoft.com/office/drawing/2014/main" id="{23C27CE8-FEEF-43ED-BA49-13D7746A22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803034847"/>
      </p:ext>
    </p:extLst>
  </p:cSld>
  <p:clrMapOvr>
    <a:masterClrMapping/>
  </p:clrMapOvr>
  <mc:AlternateContent xmlns:mc="http://schemas.openxmlformats.org/markup-compatibility/2006" xmlns:p14="http://schemas.microsoft.com/office/powerpoint/2010/main">
    <mc:Choice Requires="p14">
      <p:transition spd="slow" p14:dur="2000" advTm="40575"/>
    </mc:Choice>
    <mc:Fallback xmlns="">
      <p:transition spd="slow" advTm="40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Chart 7">
            <a:extLst>
              <a:ext uri="{FF2B5EF4-FFF2-40B4-BE49-F238E27FC236}">
                <a16:creationId xmlns:a16="http://schemas.microsoft.com/office/drawing/2014/main" id="{B83B27F1-7412-4BD5-AD18-417A688613AA}"/>
              </a:ext>
            </a:extLst>
          </p:cNvPr>
          <p:cNvGraphicFramePr/>
          <p:nvPr>
            <p:extLst>
              <p:ext uri="{D42A27DB-BD31-4B8C-83A1-F6EECF244321}">
                <p14:modId xmlns:p14="http://schemas.microsoft.com/office/powerpoint/2010/main" val="2635856345"/>
              </p:ext>
            </p:extLst>
          </p:nvPr>
        </p:nvGraphicFramePr>
        <p:xfrm>
          <a:off x="4794888" y="1517029"/>
          <a:ext cx="1298376" cy="1345691"/>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 Placeholder 1"/>
          <p:cNvSpPr>
            <a:spLocks noGrp="1"/>
          </p:cNvSpPr>
          <p:nvPr>
            <p:ph type="body" sz="quarter" idx="10"/>
          </p:nvPr>
        </p:nvSpPr>
        <p:spPr/>
        <p:txBody>
          <a:bodyPr/>
          <a:lstStyle/>
          <a:p>
            <a:r>
              <a:rPr lang="en-US" altLang="ko-KR" dirty="0"/>
              <a:t>Results</a:t>
            </a:r>
            <a:endParaRPr lang="ko-KR" altLang="en-US" dirty="0"/>
          </a:p>
        </p:txBody>
      </p:sp>
      <p:sp>
        <p:nvSpPr>
          <p:cNvPr id="3" name="Text Placeholder 2"/>
          <p:cNvSpPr>
            <a:spLocks noGrp="1"/>
          </p:cNvSpPr>
          <p:nvPr>
            <p:ph type="body" sz="quarter" idx="11"/>
          </p:nvPr>
        </p:nvSpPr>
        <p:spPr/>
        <p:txBody>
          <a:bodyPr/>
          <a:lstStyle/>
          <a:p>
            <a:pPr lvl="0"/>
            <a:r>
              <a:rPr lang="en-US" altLang="ko-KR" dirty="0"/>
              <a:t>The Model </a:t>
            </a:r>
          </a:p>
        </p:txBody>
      </p:sp>
      <p:sp>
        <p:nvSpPr>
          <p:cNvPr id="8" name="Oval 7"/>
          <p:cNvSpPr/>
          <p:nvPr/>
        </p:nvSpPr>
        <p:spPr>
          <a:xfrm>
            <a:off x="7686496" y="30881"/>
            <a:ext cx="1205574" cy="1072073"/>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ko-KR" altLang="en-US" dirty="0"/>
          </a:p>
        </p:txBody>
      </p:sp>
      <p:sp>
        <p:nvSpPr>
          <p:cNvPr id="9" name="TextBox 8"/>
          <p:cNvSpPr txBox="1"/>
          <p:nvPr/>
        </p:nvSpPr>
        <p:spPr>
          <a:xfrm>
            <a:off x="7836721" y="244997"/>
            <a:ext cx="905123" cy="646331"/>
          </a:xfrm>
          <a:prstGeom prst="rect">
            <a:avLst/>
          </a:prstGeom>
          <a:noFill/>
        </p:spPr>
        <p:txBody>
          <a:bodyPr vert="horz" wrap="square" rtlCol="0" anchor="ctr">
            <a:spAutoFit/>
          </a:bodyPr>
          <a:lstStyle/>
          <a:p>
            <a:pPr algn="ctr"/>
            <a:r>
              <a:rPr lang="en-US" altLang="ko-KR" b="1" dirty="0">
                <a:solidFill>
                  <a:schemeClr val="tx1">
                    <a:lumMod val="75000"/>
                    <a:lumOff val="25000"/>
                  </a:schemeClr>
                </a:solidFill>
                <a:cs typeface="Arial" pitchFamily="34" charset="0"/>
              </a:rPr>
              <a:t>Recall 72%</a:t>
            </a:r>
            <a:endParaRPr lang="ko-KR" altLang="en-US" b="1" dirty="0">
              <a:solidFill>
                <a:schemeClr val="tx1">
                  <a:lumMod val="75000"/>
                  <a:lumOff val="25000"/>
                </a:schemeClr>
              </a:solidFill>
              <a:cs typeface="Arial" pitchFamily="34" charset="0"/>
            </a:endParaRPr>
          </a:p>
        </p:txBody>
      </p:sp>
      <p:sp>
        <p:nvSpPr>
          <p:cNvPr id="32" name="TextBox 31"/>
          <p:cNvSpPr txBox="1"/>
          <p:nvPr/>
        </p:nvSpPr>
        <p:spPr>
          <a:xfrm>
            <a:off x="103246" y="1723429"/>
            <a:ext cx="8841596" cy="4098558"/>
          </a:xfrm>
          <a:prstGeom prst="rect">
            <a:avLst/>
          </a:prstGeom>
          <a:noFill/>
        </p:spPr>
        <p:txBody>
          <a:bodyPr vert="horz" wrap="square" rtlCol="0" anchor="ctr">
            <a:spAutoFit/>
          </a:bodyPr>
          <a:lstStyle/>
          <a:p>
            <a:pPr marL="342900" marR="0" lvl="0" indent="-342900">
              <a:lnSpc>
                <a:spcPct val="200000"/>
              </a:lnSpc>
              <a:spcBef>
                <a:spcPts val="0"/>
              </a:spcBef>
              <a:spcAft>
                <a:spcPts val="0"/>
              </a:spcAft>
              <a:buFont typeface="Calibri" panose="020F0502020204030204" pitchFamily="34" charset="0"/>
              <a:buChar char="-"/>
            </a:pPr>
            <a:r>
              <a:rPr lang="uk-UA" sz="1000" dirty="0">
                <a:solidFill>
                  <a:schemeClr val="tx1">
                    <a:lumMod val="75000"/>
                    <a:lumOff val="25000"/>
                  </a:schemeClr>
                </a:solidFill>
                <a:cs typeface="Arial" pitchFamily="34" charset="0"/>
              </a:rPr>
              <a:t>About 36% of respondents have been victims of some sort of personal data misuse. </a:t>
            </a:r>
            <a:endParaRPr lang="en-US" sz="1000" dirty="0">
              <a:solidFill>
                <a:schemeClr val="tx1">
                  <a:lumMod val="75000"/>
                  <a:lumOff val="25000"/>
                </a:schemeClr>
              </a:solidFill>
              <a:cs typeface="Arial" pitchFamily="34" charset="0"/>
            </a:endParaRPr>
          </a:p>
          <a:p>
            <a:pPr marL="342900" marR="0" lvl="0" indent="-342900">
              <a:lnSpc>
                <a:spcPct val="200000"/>
              </a:lnSpc>
              <a:spcBef>
                <a:spcPts val="0"/>
              </a:spcBef>
              <a:spcAft>
                <a:spcPts val="0"/>
              </a:spcAft>
              <a:buFont typeface="Calibri" panose="020F0502020204030204" pitchFamily="34" charset="0"/>
              <a:buChar char="-"/>
            </a:pPr>
            <a:r>
              <a:rPr lang="en-US" sz="1000" dirty="0">
                <a:solidFill>
                  <a:schemeClr val="tx1">
                    <a:lumMod val="75000"/>
                    <a:lumOff val="25000"/>
                  </a:schemeClr>
                </a:solidFill>
                <a:cs typeface="Arial" pitchFamily="34" charset="0"/>
              </a:rPr>
              <a:t>People do not believe there is much benefit from the personal data use yet they acknowledge that it is not possible to go about daily life without </a:t>
            </a:r>
          </a:p>
          <a:p>
            <a:pPr marL="342900" marR="0" lvl="0" indent="-342900">
              <a:lnSpc>
                <a:spcPct val="200000"/>
              </a:lnSpc>
              <a:spcBef>
                <a:spcPts val="0"/>
              </a:spcBef>
              <a:spcAft>
                <a:spcPts val="0"/>
              </a:spcAft>
              <a:buFont typeface="Calibri" panose="020F0502020204030204" pitchFamily="34" charset="0"/>
              <a:buChar char="-"/>
            </a:pPr>
            <a:r>
              <a:rPr lang="en-US" sz="1000" dirty="0">
                <a:solidFill>
                  <a:schemeClr val="tx1">
                    <a:lumMod val="75000"/>
                    <a:lumOff val="25000"/>
                  </a:schemeClr>
                </a:solidFill>
                <a:cs typeface="Arial" pitchFamily="34" charset="0"/>
              </a:rPr>
              <a:t>personal data use.</a:t>
            </a:r>
          </a:p>
          <a:p>
            <a:pPr marL="342900" marR="0" lvl="0" indent="-342900">
              <a:lnSpc>
                <a:spcPct val="200000"/>
              </a:lnSpc>
              <a:spcBef>
                <a:spcPts val="0"/>
              </a:spcBef>
              <a:spcAft>
                <a:spcPts val="0"/>
              </a:spcAft>
              <a:buFont typeface="Calibri" panose="020F0502020204030204" pitchFamily="34" charset="0"/>
              <a:buChar char="-"/>
            </a:pPr>
            <a:r>
              <a:rPr lang="en-US" sz="1000" dirty="0">
                <a:solidFill>
                  <a:schemeClr val="tx1">
                    <a:lumMod val="75000"/>
                    <a:lumOff val="25000"/>
                  </a:schemeClr>
                </a:solidFill>
                <a:cs typeface="Arial" pitchFamily="34" charset="0"/>
              </a:rPr>
              <a:t>Majority of people want more government regulation over the personal information use. </a:t>
            </a:r>
          </a:p>
          <a:p>
            <a:pPr marL="342900" marR="0" lvl="0" indent="-342900">
              <a:lnSpc>
                <a:spcPct val="200000"/>
              </a:lnSpc>
              <a:spcBef>
                <a:spcPts val="0"/>
              </a:spcBef>
              <a:spcAft>
                <a:spcPts val="0"/>
              </a:spcAft>
              <a:buFont typeface="Calibri" panose="020F0502020204030204" pitchFamily="34" charset="0"/>
              <a:buChar char="-"/>
            </a:pPr>
            <a:r>
              <a:rPr lang="en-US" sz="1000" dirty="0">
                <a:solidFill>
                  <a:schemeClr val="tx1">
                    <a:lumMod val="75000"/>
                    <a:lumOff val="25000"/>
                  </a:schemeClr>
                </a:solidFill>
                <a:cs typeface="Arial" pitchFamily="34" charset="0"/>
              </a:rPr>
              <a:t>They believe tools that would let them control personal data use themselves are more effective </a:t>
            </a:r>
          </a:p>
          <a:p>
            <a:pPr marL="342900" marR="0" lvl="0" indent="-342900">
              <a:lnSpc>
                <a:spcPct val="200000"/>
              </a:lnSpc>
              <a:spcBef>
                <a:spcPts val="0"/>
              </a:spcBef>
              <a:spcAft>
                <a:spcPts val="0"/>
              </a:spcAft>
              <a:buFont typeface="Calibri" panose="020F0502020204030204" pitchFamily="34" charset="0"/>
              <a:buChar char="-"/>
            </a:pPr>
            <a:r>
              <a:rPr lang="en-US" sz="1000" dirty="0">
                <a:solidFill>
                  <a:schemeClr val="tx1">
                    <a:lumMod val="75000"/>
                    <a:lumOff val="25000"/>
                  </a:schemeClr>
                </a:solidFill>
                <a:cs typeface="Arial" pitchFamily="34" charset="0"/>
              </a:rPr>
              <a:t>Majority people do not understand the current laws of data protection, yet they express interest about the current state of personal data use and </a:t>
            </a:r>
          </a:p>
          <a:p>
            <a:pPr marL="342900" marR="0" lvl="0" indent="-342900">
              <a:lnSpc>
                <a:spcPct val="200000"/>
              </a:lnSpc>
              <a:spcBef>
                <a:spcPts val="0"/>
              </a:spcBef>
              <a:spcAft>
                <a:spcPts val="0"/>
              </a:spcAft>
              <a:buFont typeface="Calibri" panose="020F0502020204030204" pitchFamily="34" charset="0"/>
              <a:buChar char="-"/>
            </a:pPr>
            <a:r>
              <a:rPr lang="en-US" sz="1000" dirty="0">
                <a:solidFill>
                  <a:schemeClr val="tx1">
                    <a:lumMod val="75000"/>
                    <a:lumOff val="25000"/>
                  </a:schemeClr>
                </a:solidFill>
                <a:cs typeface="Arial" pitchFamily="34" charset="0"/>
              </a:rPr>
              <a:t>regulations.</a:t>
            </a:r>
          </a:p>
          <a:p>
            <a:pPr marL="342900" marR="0" lvl="0" indent="-342900">
              <a:lnSpc>
                <a:spcPct val="200000"/>
              </a:lnSpc>
              <a:spcBef>
                <a:spcPts val="0"/>
              </a:spcBef>
              <a:spcAft>
                <a:spcPts val="0"/>
              </a:spcAft>
              <a:buFont typeface="Calibri" panose="020F0502020204030204" pitchFamily="34" charset="0"/>
              <a:buChar char="-"/>
            </a:pPr>
            <a:r>
              <a:rPr lang="en-US" sz="1000" dirty="0">
                <a:solidFill>
                  <a:schemeClr val="tx1">
                    <a:lumMod val="75000"/>
                    <a:lumOff val="25000"/>
                  </a:schemeClr>
                </a:solidFill>
                <a:cs typeface="Arial" pitchFamily="34" charset="0"/>
              </a:rPr>
              <a:t>Most of the people do not read companies’ privacy policies.</a:t>
            </a:r>
          </a:p>
          <a:p>
            <a:pPr marL="342900" marR="0" lvl="0" indent="-342900">
              <a:lnSpc>
                <a:spcPct val="200000"/>
              </a:lnSpc>
              <a:spcBef>
                <a:spcPts val="0"/>
              </a:spcBef>
              <a:spcAft>
                <a:spcPts val="0"/>
              </a:spcAft>
              <a:buFont typeface="Calibri" panose="020F0502020204030204" pitchFamily="34" charset="0"/>
              <a:buChar char="-"/>
            </a:pPr>
            <a:r>
              <a:rPr lang="en-US" sz="1000" dirty="0">
                <a:solidFill>
                  <a:schemeClr val="tx1">
                    <a:lumMod val="75000"/>
                    <a:lumOff val="25000"/>
                  </a:schemeClr>
                </a:solidFill>
                <a:cs typeface="Arial" pitchFamily="34" charset="0"/>
              </a:rPr>
              <a:t>T</a:t>
            </a:r>
            <a:r>
              <a:rPr lang="uk-UA" sz="1000" dirty="0">
                <a:solidFill>
                  <a:schemeClr val="tx1">
                    <a:lumMod val="75000"/>
                    <a:lumOff val="25000"/>
                  </a:schemeClr>
                </a:solidFill>
                <a:cs typeface="Arial" pitchFamily="34" charset="0"/>
              </a:rPr>
              <a:t>he highest concern is about the amount of information advertising companies know; </a:t>
            </a:r>
            <a:endParaRPr lang="en-US" sz="1000" dirty="0">
              <a:solidFill>
                <a:schemeClr val="tx1">
                  <a:lumMod val="75000"/>
                  <a:lumOff val="25000"/>
                </a:schemeClr>
              </a:solidFill>
              <a:cs typeface="Arial" pitchFamily="34" charset="0"/>
            </a:endParaRPr>
          </a:p>
          <a:p>
            <a:pPr marL="342900" marR="0" lvl="0" indent="-342900">
              <a:lnSpc>
                <a:spcPct val="200000"/>
              </a:lnSpc>
              <a:spcBef>
                <a:spcPts val="0"/>
              </a:spcBef>
              <a:spcAft>
                <a:spcPts val="1000"/>
              </a:spcAft>
              <a:buFont typeface="Calibri" panose="020F0502020204030204" pitchFamily="34" charset="0"/>
              <a:buChar char="-"/>
            </a:pPr>
            <a:r>
              <a:rPr lang="en-US" sz="1000" dirty="0">
                <a:solidFill>
                  <a:schemeClr val="tx1">
                    <a:lumMod val="75000"/>
                    <a:lumOff val="25000"/>
                  </a:schemeClr>
                </a:solidFill>
                <a:cs typeface="Arial" pitchFamily="34" charset="0"/>
              </a:rPr>
              <a:t>P</a:t>
            </a:r>
            <a:r>
              <a:rPr lang="uk-UA" sz="1000" dirty="0">
                <a:solidFill>
                  <a:schemeClr val="tx1">
                    <a:lumMod val="75000"/>
                    <a:lumOff val="25000"/>
                  </a:schemeClr>
                </a:solidFill>
                <a:cs typeface="Arial" pitchFamily="34" charset="0"/>
              </a:rPr>
              <a:t>eople are least comfortable when sharing their data with outside groups</a:t>
            </a:r>
            <a:r>
              <a:rPr lang="en-US" sz="1000" dirty="0">
                <a:solidFill>
                  <a:schemeClr val="tx1">
                    <a:lumMod val="75000"/>
                    <a:lumOff val="25000"/>
                  </a:schemeClr>
                </a:solidFill>
                <a:cs typeface="Arial" pitchFamily="34" charset="0"/>
              </a:rPr>
              <a:t>.</a:t>
            </a:r>
          </a:p>
          <a:p>
            <a:endParaRPr lang="en-US" altLang="ko-KR" sz="1000" dirty="0">
              <a:solidFill>
                <a:schemeClr val="tx1">
                  <a:lumMod val="75000"/>
                  <a:lumOff val="25000"/>
                </a:schemeClr>
              </a:solidFill>
              <a:cs typeface="Arial" pitchFamily="34" charset="0"/>
            </a:endParaRPr>
          </a:p>
          <a:p>
            <a:endParaRPr lang="en-US" altLang="ko-KR" sz="1000" dirty="0">
              <a:solidFill>
                <a:schemeClr val="tx1">
                  <a:lumMod val="75000"/>
                  <a:lumOff val="25000"/>
                </a:schemeClr>
              </a:solidFill>
              <a:cs typeface="Arial" pitchFamily="34" charset="0"/>
            </a:endParaRPr>
          </a:p>
          <a:p>
            <a:endParaRPr lang="en-US" altLang="ko-KR" sz="1000" dirty="0">
              <a:solidFill>
                <a:schemeClr val="tx1">
                  <a:lumMod val="75000"/>
                  <a:lumOff val="25000"/>
                </a:schemeClr>
              </a:solidFill>
              <a:cs typeface="Arial" pitchFamily="34" charset="0"/>
            </a:endParaRPr>
          </a:p>
          <a:p>
            <a:endParaRPr lang="en-US" altLang="ko-KR" sz="1000" dirty="0">
              <a:solidFill>
                <a:schemeClr val="tx1">
                  <a:lumMod val="75000"/>
                  <a:lumOff val="25000"/>
                </a:schemeClr>
              </a:solidFill>
              <a:cs typeface="Arial" pitchFamily="34" charset="0"/>
            </a:endParaRPr>
          </a:p>
          <a:p>
            <a:endParaRPr lang="ko-KR" altLang="en-US"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00C5F450-2525-4CF8-8BA1-3A62EBC6447E}"/>
              </a:ext>
            </a:extLst>
          </p:cNvPr>
          <p:cNvSpPr txBox="1"/>
          <p:nvPr/>
        </p:nvSpPr>
        <p:spPr>
          <a:xfrm>
            <a:off x="146385" y="1017738"/>
            <a:ext cx="8851229" cy="584775"/>
          </a:xfrm>
          <a:prstGeom prst="rect">
            <a:avLst/>
          </a:prstGeom>
          <a:noFill/>
        </p:spPr>
        <p:txBody>
          <a:bodyPr wrap="square">
            <a:spAutoFit/>
          </a:bodyPr>
          <a:lstStyle/>
          <a:p>
            <a:r>
              <a:rPr lang="en-US" altLang="ko-KR" sz="1000" dirty="0">
                <a:solidFill>
                  <a:schemeClr val="tx1">
                    <a:lumMod val="75000"/>
                    <a:lumOff val="25000"/>
                  </a:schemeClr>
                </a:solidFill>
                <a:cs typeface="Arial" pitchFamily="34" charset="0"/>
              </a:rPr>
              <a:t>The Neural Network Classifier had the accuracy of only 0.58. The recall for the positive class is at 0.72 which means that the model classified more than two thirds of the users that did not use the service due to personal data use correctly, which is better than random guess and could be useful. </a:t>
            </a:r>
          </a:p>
          <a:p>
            <a:endParaRPr lang="ko-KR" altLang="en-US" sz="1200" dirty="0">
              <a:solidFill>
                <a:schemeClr val="tx1">
                  <a:lumMod val="75000"/>
                  <a:lumOff val="25000"/>
                </a:schemeClr>
              </a:solidFill>
              <a:cs typeface="Arial" pitchFamily="34" charset="0"/>
            </a:endParaRPr>
          </a:p>
        </p:txBody>
      </p:sp>
      <p:sp>
        <p:nvSpPr>
          <p:cNvPr id="41" name="Text Placeholder 2">
            <a:extLst>
              <a:ext uri="{FF2B5EF4-FFF2-40B4-BE49-F238E27FC236}">
                <a16:creationId xmlns:a16="http://schemas.microsoft.com/office/drawing/2014/main" id="{17976693-95AB-4381-98B9-4E6E7D92DB4F}"/>
              </a:ext>
            </a:extLst>
          </p:cNvPr>
          <p:cNvSpPr txBox="1">
            <a:spLocks/>
          </p:cNvSpPr>
          <p:nvPr/>
        </p:nvSpPr>
        <p:spPr>
          <a:xfrm>
            <a:off x="-251930" y="1517029"/>
            <a:ext cx="9144000" cy="288032"/>
          </a:xfrm>
          <a:prstGeom prst="rect">
            <a:avLst/>
          </a:prstGeom>
        </p:spPr>
        <p:txBody>
          <a:bodyPr anchor="ctr"/>
          <a:lstStyle>
            <a:lvl1pPr marL="0" indent="0" algn="ctr" defTabSz="914400" rtl="0" eaLnBrk="1" latinLnBrk="1" hangingPunct="1">
              <a:spcBef>
                <a:spcPct val="20000"/>
              </a:spcBef>
              <a:buFont typeface="Arial" pitchFamily="34" charset="0"/>
              <a:buNone/>
              <a:defRPr sz="1400" b="0" kern="1200" baseline="0">
                <a:solidFill>
                  <a:schemeClr val="tx1">
                    <a:lumMod val="75000"/>
                    <a:lumOff val="25000"/>
                  </a:schemeClr>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Insights</a:t>
            </a:r>
          </a:p>
        </p:txBody>
      </p:sp>
      <p:pic>
        <p:nvPicPr>
          <p:cNvPr id="6" name="Audio 5">
            <a:hlinkClick r:id="" action="ppaction://media"/>
            <a:extLst>
              <a:ext uri="{FF2B5EF4-FFF2-40B4-BE49-F238E27FC236}">
                <a16:creationId xmlns:a16="http://schemas.microsoft.com/office/drawing/2014/main" id="{A4D64D3C-A092-48C0-9782-662DE06EE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51699893"/>
      </p:ext>
    </p:extLst>
  </p:cSld>
  <p:clrMapOvr>
    <a:masterClrMapping/>
  </p:clrMapOvr>
  <mc:AlternateContent xmlns:mc="http://schemas.openxmlformats.org/markup-compatibility/2006" xmlns:p14="http://schemas.microsoft.com/office/powerpoint/2010/main">
    <mc:Choice Requires="p14">
      <p:transition spd="slow" p14:dur="2000" advTm="103493"/>
    </mc:Choice>
    <mc:Fallback xmlns="">
      <p:transition spd="slow" advTm="103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636599294"/>
              </p:ext>
            </p:extLst>
          </p:nvPr>
        </p:nvGraphicFramePr>
        <p:xfrm>
          <a:off x="251520" y="47993"/>
          <a:ext cx="8568952" cy="5047514"/>
        </p:xfrm>
        <a:graphic>
          <a:graphicData uri="http://schemas.openxmlformats.org/drawingml/2006/table">
            <a:tbl>
              <a:tblPr firstRow="1" bandRow="1">
                <a:tableStyleId>{5940675A-B579-460E-94D1-54222C63F5DA}</a:tableStyleId>
              </a:tblPr>
              <a:tblGrid>
                <a:gridCol w="204806">
                  <a:extLst>
                    <a:ext uri="{9D8B030D-6E8A-4147-A177-3AD203B41FA5}">
                      <a16:colId xmlns:a16="http://schemas.microsoft.com/office/drawing/2014/main" val="20000"/>
                    </a:ext>
                  </a:extLst>
                </a:gridCol>
                <a:gridCol w="1111038">
                  <a:extLst>
                    <a:ext uri="{9D8B030D-6E8A-4147-A177-3AD203B41FA5}">
                      <a16:colId xmlns:a16="http://schemas.microsoft.com/office/drawing/2014/main" val="3773784471"/>
                    </a:ext>
                  </a:extLst>
                </a:gridCol>
                <a:gridCol w="5984427">
                  <a:extLst>
                    <a:ext uri="{9D8B030D-6E8A-4147-A177-3AD203B41FA5}">
                      <a16:colId xmlns:a16="http://schemas.microsoft.com/office/drawing/2014/main" val="20001"/>
                    </a:ext>
                  </a:extLst>
                </a:gridCol>
                <a:gridCol w="1063875">
                  <a:extLst>
                    <a:ext uri="{9D8B030D-6E8A-4147-A177-3AD203B41FA5}">
                      <a16:colId xmlns:a16="http://schemas.microsoft.com/office/drawing/2014/main" val="20002"/>
                    </a:ext>
                  </a:extLst>
                </a:gridCol>
                <a:gridCol w="204806">
                  <a:extLst>
                    <a:ext uri="{9D8B030D-6E8A-4147-A177-3AD203B41FA5}">
                      <a16:colId xmlns:a16="http://schemas.microsoft.com/office/drawing/2014/main" val="928294632"/>
                    </a:ext>
                  </a:extLst>
                </a:gridCol>
              </a:tblGrid>
              <a:tr h="290091">
                <a:tc gridSpan="2">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19050"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hMerge="1">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19050" cap="flat" cmpd="sng" algn="ctr">
                      <a:no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mn-lt"/>
                        <a:cs typeface="Arial" pitchFamily="34" charset="0"/>
                      </a:endParaRPr>
                    </a:p>
                  </a:txBody>
                  <a:tcPr marL="89703" marR="89703" marT="44851" marB="44851" anchor="ctr">
                    <a:lnL w="12700" cmpd="sng">
                      <a:noFill/>
                    </a:lnL>
                    <a:lnR w="12700" cmpd="sng">
                      <a:noFill/>
                    </a:lnR>
                    <a:lnT w="1905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gridSpan="2">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90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hMerge="1">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8442">
                <a:tc gridSpan="5">
                  <a:txBody>
                    <a:bodyPr/>
                    <a:lstStyle/>
                    <a:p>
                      <a:pPr algn="ctr" latinLnBrk="1"/>
                      <a:r>
                        <a:rPr lang="en-US" altLang="ko-KR" sz="1800" b="1" dirty="0">
                          <a:solidFill>
                            <a:schemeClr val="bg1"/>
                          </a:solidFill>
                          <a:latin typeface="+mn-lt"/>
                          <a:cs typeface="Arial" pitchFamily="34" charset="0"/>
                        </a:rPr>
                        <a:t>Recommendations for Companies and Limitations of the Project</a:t>
                      </a:r>
                      <a:endParaRPr lang="ko-KR" altLang="en-US" sz="1800" b="1" dirty="0">
                        <a:solidFill>
                          <a:schemeClr val="bg1"/>
                        </a:solidFill>
                        <a:latin typeface="+mn-lt"/>
                        <a:cs typeface="Arial" pitchFamily="34" charset="0"/>
                      </a:endParaRPr>
                    </a:p>
                  </a:txBody>
                  <a:tcPr marL="89703" marR="89703" marT="44851" marB="4485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hMerge="1">
                  <a:txBody>
                    <a:bodyPr/>
                    <a:lstStyle/>
                    <a:p>
                      <a:endParaRPr lang="en-US"/>
                    </a:p>
                  </a:txBody>
                  <a:tcPr/>
                </a:tc>
                <a:tc hMerge="1">
                  <a:txBody>
                    <a:bodyPr/>
                    <a:lstStyle/>
                    <a:p>
                      <a:pPr algn="ctr" latinLnBrk="1"/>
                      <a:endParaRPr lang="ko-KR" altLang="en-US" sz="3600" b="1" dirty="0">
                        <a:solidFill>
                          <a:schemeClr val="tx1">
                            <a:lumMod val="65000"/>
                            <a:lumOff val="35000"/>
                          </a:schemeClr>
                        </a:solidFill>
                        <a:latin typeface="Arial" pitchFamily="34" charset="0"/>
                        <a:cs typeface="Arial" pitchFamily="34" charset="0"/>
                      </a:endParaRPr>
                    </a:p>
                  </a:txBody>
                  <a:tcPr marL="89703" marR="89703" marT="44851" marB="44851" anchor="ctr">
                    <a:lnL w="12700" cmpd="sng">
                      <a:noFill/>
                    </a:lnL>
                    <a:lnR w="12700" cmpd="sng">
                      <a:noFill/>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ctr" latinLnBrk="1"/>
                      <a:endParaRPr lang="ko-KR" altLang="en-US" sz="1200" b="1" dirty="0">
                        <a:solidFill>
                          <a:schemeClr val="tx1">
                            <a:lumMod val="65000"/>
                            <a:lumOff val="35000"/>
                          </a:schemeClr>
                        </a:solidFill>
                        <a:latin typeface="Arial" pitchFamily="34" charset="0"/>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hMerge="1">
                  <a:txBody>
                    <a:bodyPr/>
                    <a:lstStyle/>
                    <a:p>
                      <a:pPr algn="ctr" latinLnBrk="1"/>
                      <a:endParaRPr lang="ko-KR" altLang="en-US" sz="1800" b="1" dirty="0">
                        <a:solidFill>
                          <a:schemeClr val="bg1"/>
                        </a:solidFill>
                        <a:latin typeface="+mn-lt"/>
                        <a:cs typeface="Arial" pitchFamily="34" charset="0"/>
                      </a:endParaRPr>
                    </a:p>
                  </a:txBody>
                  <a:tcPr marL="89703" marR="89703" marT="44851" marB="44851" anchor="ctr">
                    <a:lnL w="19050" cap="flat" cmpd="sng" algn="ctr">
                      <a:solidFill>
                        <a:schemeClr val="accent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1"/>
                  </a:ext>
                </a:extLst>
              </a:tr>
              <a:tr h="260916">
                <a:tc rowSpan="5">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lnL w="19050" cap="flat" cmpd="sng" algn="ctr">
                      <a:solidFill>
                        <a:schemeClr val="accent1"/>
                      </a:solidFill>
                      <a:prstDash val="solid"/>
                      <a:round/>
                      <a:headEnd type="none" w="med" len="med"/>
                      <a:tailEnd type="none" w="med" len="med"/>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1" hangingPunct="1">
                        <a:lnSpc>
                          <a:spcPct val="100000"/>
                        </a:lnSpc>
                        <a:spcBef>
                          <a:spcPts val="0"/>
                        </a:spcBef>
                        <a:spcAft>
                          <a:spcPts val="0"/>
                        </a:spcAft>
                        <a:buClrTx/>
                        <a:buSzTx/>
                        <a:buFont typeface="Wingdings" pitchFamily="2" charset="2"/>
                        <a:buNone/>
                        <a:tabLst/>
                        <a:defRPr/>
                      </a:pPr>
                      <a:endParaRPr lang="ko-KR" altLang="en-US" sz="1200" b="1" dirty="0">
                        <a:solidFill>
                          <a:schemeClr val="tx1">
                            <a:lumMod val="75000"/>
                            <a:lumOff val="2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9050" cap="flat" cmpd="sng" algn="ctr">
                      <a:no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algn="ctr" latinLnBrk="1"/>
                      <a:endParaRPr lang="ko-KR" altLang="en-US" sz="1200" dirty="0">
                        <a:solidFill>
                          <a:schemeClr val="tx1">
                            <a:lumMod val="65000"/>
                            <a:lumOff val="35000"/>
                          </a:schemeClr>
                        </a:solidFill>
                        <a:latin typeface="+mn-lt"/>
                        <a:cs typeface="Arial" pitchFamily="34" charset="0"/>
                      </a:endParaRPr>
                    </a:p>
                  </a:txBody>
                  <a:tcPr marL="89703" marR="89703" marT="44851" marB="44851" anchor="ctr">
                    <a:lnL w="12700" cmpd="sng">
                      <a:noFill/>
                    </a:lnL>
                    <a:lnR w="19050" cap="flat" cmpd="sng" algn="ctr">
                      <a:solidFill>
                        <a:schemeClr val="accent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886712">
                <a:tc v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lnL w="28575" cap="flat" cmpd="sng" algn="ctr">
                      <a:solidFill>
                        <a:srgbClr val="2FC5FA"/>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gridSpan="3">
                  <a:txBody>
                    <a:bodyPr/>
                    <a:lstStyle/>
                    <a:p>
                      <a:r>
                        <a:rPr lang="uk-UA" sz="1200" dirty="0">
                          <a:solidFill>
                            <a:schemeClr val="tx1">
                              <a:lumMod val="75000"/>
                              <a:lumOff val="25000"/>
                            </a:schemeClr>
                          </a:solidFill>
                          <a:cs typeface="Arial" pitchFamily="34" charset="0"/>
                        </a:rPr>
                        <a:t>Recommendations:</a:t>
                      </a:r>
                      <a:endParaRPr lang="en-US" sz="1200" dirty="0">
                        <a:solidFill>
                          <a:schemeClr val="tx1">
                            <a:lumMod val="75000"/>
                            <a:lumOff val="25000"/>
                          </a:schemeClr>
                        </a:solidFill>
                        <a:cs typeface="Arial" pitchFamily="34" charset="0"/>
                      </a:endParaRPr>
                    </a:p>
                    <a:p>
                      <a:br>
                        <a:rPr lang="uk-UA" sz="1200" dirty="0">
                          <a:solidFill>
                            <a:schemeClr val="tx1">
                              <a:lumMod val="75000"/>
                              <a:lumOff val="25000"/>
                            </a:schemeClr>
                          </a:solidFill>
                          <a:cs typeface="Arial" pitchFamily="34" charset="0"/>
                        </a:rPr>
                      </a:br>
                      <a:r>
                        <a:rPr lang="en-US" sz="1200" dirty="0">
                          <a:solidFill>
                            <a:schemeClr val="tx1">
                              <a:lumMod val="75000"/>
                              <a:lumOff val="25000"/>
                            </a:schemeClr>
                          </a:solidFill>
                          <a:cs typeface="Arial" pitchFamily="34" charset="0"/>
                        </a:rPr>
                        <a:t>People identified as the ones likely to stop using the service could be sent informational messages with simplified </a:t>
                      </a:r>
                    </a:p>
                    <a:p>
                      <a:r>
                        <a:rPr lang="en-US" sz="1200" dirty="0">
                          <a:solidFill>
                            <a:schemeClr val="tx1">
                              <a:lumMod val="75000"/>
                              <a:lumOff val="25000"/>
                            </a:schemeClr>
                          </a:solidFill>
                          <a:cs typeface="Arial" pitchFamily="34" charset="0"/>
                        </a:rPr>
                        <a:t>descriptions of personal data use protection measures. </a:t>
                      </a:r>
                    </a:p>
                    <a:p>
                      <a:endParaRPr lang="en-US" sz="1200" dirty="0">
                        <a:solidFill>
                          <a:schemeClr val="tx1">
                            <a:lumMod val="75000"/>
                            <a:lumOff val="25000"/>
                          </a:schemeClr>
                        </a:solidFill>
                        <a:cs typeface="Arial" pitchFamily="34" charset="0"/>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lumMod val="75000"/>
                              <a:lumOff val="25000"/>
                            </a:schemeClr>
                          </a:solidFill>
                          <a:latin typeface="+mn-lt"/>
                          <a:ea typeface="+mn-ea"/>
                          <a:cs typeface="Arial" pitchFamily="34" charset="0"/>
                        </a:rPr>
                        <a:t>Easy to understand  information should be available for the general public to increase public awareness of various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sz="1200" kern="1200" dirty="0">
                          <a:solidFill>
                            <a:schemeClr val="tx1">
                              <a:lumMod val="75000"/>
                              <a:lumOff val="25000"/>
                            </a:schemeClr>
                          </a:solidFill>
                          <a:latin typeface="+mn-lt"/>
                          <a:ea typeface="+mn-ea"/>
                          <a:cs typeface="Arial" pitchFamily="34" charset="0"/>
                        </a:rPr>
                        <a:t>privacy policies and safety measures used by a company.</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sz="1200" kern="1200" dirty="0">
                        <a:solidFill>
                          <a:schemeClr val="tx1">
                            <a:lumMod val="75000"/>
                            <a:lumOff val="25000"/>
                          </a:schemeClr>
                        </a:solidFill>
                        <a:latin typeface="+mn-lt"/>
                        <a:ea typeface="+mn-ea"/>
                        <a:cs typeface="Arial" pitchFamily="34" charset="0"/>
                      </a:endParaRPr>
                    </a:p>
                    <a:p>
                      <a:r>
                        <a:rPr lang="en-US" sz="1200" dirty="0">
                          <a:solidFill>
                            <a:schemeClr val="tx1">
                              <a:lumMod val="75000"/>
                              <a:lumOff val="25000"/>
                            </a:schemeClr>
                          </a:solidFill>
                          <a:cs typeface="Arial" pitchFamily="34" charset="0"/>
                        </a:rPr>
                        <a:t>After using marketing means to address the issue uplift model could be used to further improve the results</a:t>
                      </a:r>
                      <a:r>
                        <a:rPr lang="uk-UA" sz="1200" dirty="0">
                          <a:solidFill>
                            <a:schemeClr val="tx1">
                              <a:lumMod val="75000"/>
                              <a:lumOff val="25000"/>
                            </a:schemeClr>
                          </a:solidFill>
                          <a:cs typeface="Arial" pitchFamily="34" charset="0"/>
                        </a:rPr>
                        <a:t> of churn </a:t>
                      </a:r>
                      <a:endParaRPr lang="en-US" sz="1200" dirty="0">
                        <a:solidFill>
                          <a:schemeClr val="tx1">
                            <a:lumMod val="75000"/>
                            <a:lumOff val="25000"/>
                          </a:schemeClr>
                        </a:solidFill>
                        <a:cs typeface="Arial" pitchFamily="34" charset="0"/>
                      </a:endParaRPr>
                    </a:p>
                    <a:p>
                      <a:r>
                        <a:rPr lang="uk-UA" sz="1200" dirty="0">
                          <a:solidFill>
                            <a:schemeClr val="tx1">
                              <a:lumMod val="75000"/>
                              <a:lumOff val="25000"/>
                            </a:schemeClr>
                          </a:solidFill>
                          <a:cs typeface="Arial" pitchFamily="34" charset="0"/>
                        </a:rPr>
                        <a:t>predictions. </a:t>
                      </a:r>
                      <a:endParaRPr lang="en-US" sz="1200" dirty="0">
                        <a:solidFill>
                          <a:schemeClr val="tx1">
                            <a:lumMod val="75000"/>
                            <a:lumOff val="25000"/>
                          </a:schemeClr>
                        </a:solidFill>
                        <a:cs typeface="Arial" pitchFamily="34" charset="0"/>
                      </a:endParaRPr>
                    </a:p>
                    <a:p>
                      <a:endParaRPr lang="en-US" sz="1200" dirty="0">
                        <a:solidFill>
                          <a:schemeClr val="tx1">
                            <a:lumMod val="75000"/>
                            <a:lumOff val="25000"/>
                          </a:schemeClr>
                        </a:solidFill>
                        <a:cs typeface="Arial" pitchFamily="34" charset="0"/>
                      </a:endParaRPr>
                    </a:p>
                    <a:p>
                      <a:r>
                        <a:rPr lang="en-US" sz="1200" dirty="0">
                          <a:solidFill>
                            <a:schemeClr val="tx1">
                              <a:lumMod val="75000"/>
                              <a:lumOff val="25000"/>
                            </a:schemeClr>
                          </a:solidFill>
                          <a:cs typeface="Arial" pitchFamily="34" charset="0"/>
                        </a:rPr>
                        <a:t>Limitations of the project</a:t>
                      </a:r>
                    </a:p>
                    <a:p>
                      <a:pPr lvl="0" algn="l"/>
                      <a:endParaRPr lang="en-US" altLang="ko-KR" sz="1200" dirty="0"/>
                    </a:p>
                    <a:p>
                      <a:pPr marL="0" lvl="0" indent="0" algn="l">
                        <a:buNone/>
                      </a:pPr>
                      <a:r>
                        <a:rPr lang="en-US" altLang="ko-KR" sz="1200" kern="1200" dirty="0">
                          <a:solidFill>
                            <a:schemeClr val="tx1">
                              <a:lumMod val="75000"/>
                              <a:lumOff val="25000"/>
                            </a:schemeClr>
                          </a:solidFill>
                          <a:latin typeface="+mn-lt"/>
                          <a:ea typeface="+mn-ea"/>
                          <a:cs typeface="Arial" pitchFamily="34" charset="0"/>
                        </a:rPr>
                        <a:t>A lot of the potential predictors were not used due to the fact they would be hard to measure by businesses </a:t>
                      </a:r>
                    </a:p>
                    <a:p>
                      <a:pPr marL="0" lvl="0" indent="0" algn="l">
                        <a:buNone/>
                      </a:pPr>
                      <a:endParaRPr lang="en-US" altLang="ko-KR" sz="1200" kern="1200" dirty="0">
                        <a:solidFill>
                          <a:schemeClr val="tx1">
                            <a:lumMod val="75000"/>
                            <a:lumOff val="25000"/>
                          </a:schemeClr>
                        </a:solidFill>
                        <a:latin typeface="+mn-lt"/>
                        <a:ea typeface="+mn-ea"/>
                        <a:cs typeface="Arial" pitchFamily="34" charset="0"/>
                      </a:endParaRPr>
                    </a:p>
                    <a:p>
                      <a:pPr marL="0" lvl="0" indent="0" algn="l">
                        <a:buNone/>
                      </a:pPr>
                      <a:r>
                        <a:rPr lang="en-US" altLang="ko-KR" sz="1200" kern="1200" dirty="0">
                          <a:solidFill>
                            <a:schemeClr val="tx1">
                              <a:lumMod val="75000"/>
                              <a:lumOff val="25000"/>
                            </a:schemeClr>
                          </a:solidFill>
                          <a:latin typeface="+mn-lt"/>
                          <a:ea typeface="+mn-ea"/>
                          <a:cs typeface="Arial" pitchFamily="34" charset="0"/>
                        </a:rPr>
                        <a:t>Interpretability of the neural network algorithm is challenging. </a:t>
                      </a: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r>
                        <a:rPr lang="uk-UA" sz="1200" dirty="0">
                          <a:solidFill>
                            <a:schemeClr val="tx1">
                              <a:lumMod val="75000"/>
                              <a:lumOff val="25000"/>
                            </a:schemeClr>
                          </a:solidFill>
                          <a:cs typeface="Arial" pitchFamily="34" charset="0"/>
                        </a:rPr>
                        <a:t>Recommendations:</a:t>
                      </a:r>
                      <a:endParaRPr lang="en-US" sz="1200" dirty="0">
                        <a:solidFill>
                          <a:schemeClr val="tx1">
                            <a:lumMod val="75000"/>
                            <a:lumOff val="25000"/>
                          </a:schemeClr>
                        </a:solidFill>
                        <a:cs typeface="Arial" pitchFamily="34" charset="0"/>
                      </a:endParaRPr>
                    </a:p>
                    <a:p>
                      <a:br>
                        <a:rPr lang="uk-UA" sz="1200" dirty="0">
                          <a:solidFill>
                            <a:schemeClr val="tx1">
                              <a:lumMod val="75000"/>
                              <a:lumOff val="25000"/>
                            </a:schemeClr>
                          </a:solidFill>
                          <a:cs typeface="Arial" pitchFamily="34" charset="0"/>
                        </a:rPr>
                      </a:br>
                      <a:r>
                        <a:rPr lang="en-US" sz="1200" dirty="0">
                          <a:solidFill>
                            <a:schemeClr val="tx1">
                              <a:lumMod val="75000"/>
                              <a:lumOff val="25000"/>
                            </a:schemeClr>
                          </a:solidFill>
                          <a:cs typeface="Arial" pitchFamily="34" charset="0"/>
                        </a:rPr>
                        <a:t>People identified as the ones likely to stop using the service could be sent informational messages with simplified descriptions of personal data use protection measures. After using marketing means to address the issue uplift model could be used to further improve the results</a:t>
                      </a:r>
                      <a:r>
                        <a:rPr lang="uk-UA" sz="1200" dirty="0">
                          <a:solidFill>
                            <a:schemeClr val="tx1">
                              <a:lumMod val="75000"/>
                              <a:lumOff val="25000"/>
                            </a:schemeClr>
                          </a:solidFill>
                          <a:cs typeface="Arial" pitchFamily="34" charset="0"/>
                        </a:rPr>
                        <a:t> of churn predictions. </a:t>
                      </a:r>
                      <a:r>
                        <a:rPr lang="en-US" sz="1200" dirty="0">
                          <a:solidFill>
                            <a:schemeClr val="tx1">
                              <a:lumMod val="75000"/>
                              <a:lumOff val="25000"/>
                            </a:schemeClr>
                          </a:solidFill>
                          <a:cs typeface="Arial" pitchFamily="34" charset="0"/>
                        </a:rPr>
                        <a:t>Larger sample size and additional features added by companies could improve the predictions</a:t>
                      </a:r>
                      <a:r>
                        <a:rPr lang="uk-UA" sz="1200" dirty="0">
                          <a:solidFill>
                            <a:schemeClr val="tx1">
                              <a:lumMod val="75000"/>
                              <a:lumOff val="25000"/>
                            </a:schemeClr>
                          </a:solidFill>
                          <a:cs typeface="Arial" pitchFamily="34" charset="0"/>
                        </a:rPr>
                        <a:t>.</a:t>
                      </a:r>
                      <a:endParaRPr lang="en-US" sz="1200" dirty="0">
                        <a:solidFill>
                          <a:schemeClr val="tx1">
                            <a:lumMod val="75000"/>
                            <a:lumOff val="25000"/>
                          </a:schemeClr>
                        </a:solidFill>
                        <a:cs typeface="Arial" pitchFamily="34" charset="0"/>
                      </a:endParaRPr>
                    </a:p>
                    <a:p>
                      <a:endParaRPr lang="en-US" sz="1200" dirty="0">
                        <a:solidFill>
                          <a:schemeClr val="tx1">
                            <a:lumMod val="75000"/>
                            <a:lumOff val="25000"/>
                          </a:schemeClr>
                        </a:solidFill>
                        <a:cs typeface="Arial" pitchFamily="34" charset="0"/>
                      </a:endParaRPr>
                    </a:p>
                    <a:p>
                      <a:r>
                        <a:rPr lang="en-US" sz="1200" dirty="0">
                          <a:solidFill>
                            <a:schemeClr val="tx1">
                              <a:lumMod val="75000"/>
                              <a:lumOff val="25000"/>
                            </a:schemeClr>
                          </a:solidFill>
                          <a:cs typeface="Arial" pitchFamily="34" charset="0"/>
                        </a:rPr>
                        <a:t>Limitations of the project</a:t>
                      </a:r>
                    </a:p>
                    <a:p>
                      <a:pPr lvl="0" algn="l"/>
                      <a:endParaRPr lang="en-US" altLang="ko-KR" sz="1200" dirty="0"/>
                    </a:p>
                    <a:p>
                      <a:pPr marL="0" lvl="0" indent="0" algn="l">
                        <a:buNone/>
                      </a:pPr>
                      <a:r>
                        <a:rPr lang="en-US" altLang="ko-KR" sz="1200" kern="1200" dirty="0">
                          <a:solidFill>
                            <a:schemeClr val="tx1">
                              <a:lumMod val="75000"/>
                              <a:lumOff val="25000"/>
                            </a:schemeClr>
                          </a:solidFill>
                          <a:latin typeface="+mn-lt"/>
                          <a:ea typeface="+mn-ea"/>
                          <a:cs typeface="Arial" pitchFamily="34" charset="0"/>
                        </a:rPr>
                        <a:t>A lot of the potential predictors were not used due to the fact they wouldn’t be possible to measure by businesses </a:t>
                      </a:r>
                    </a:p>
                    <a:p>
                      <a:pPr marL="0" lvl="0" indent="0" algn="l">
                        <a:buNone/>
                      </a:pPr>
                      <a:endParaRPr lang="en-US" altLang="ko-KR" sz="1200" kern="1200" dirty="0">
                        <a:solidFill>
                          <a:schemeClr val="tx1">
                            <a:lumMod val="75000"/>
                            <a:lumOff val="25000"/>
                          </a:schemeClr>
                        </a:solidFill>
                        <a:latin typeface="+mn-lt"/>
                        <a:ea typeface="+mn-ea"/>
                        <a:cs typeface="Arial" pitchFamily="34" charset="0"/>
                      </a:endParaRPr>
                    </a:p>
                    <a:p>
                      <a:pPr marL="0" lvl="0" indent="0" algn="l">
                        <a:buNone/>
                      </a:pPr>
                      <a:r>
                        <a:rPr lang="en-US" altLang="ko-KR" sz="1200" kern="1200" dirty="0">
                          <a:solidFill>
                            <a:schemeClr val="tx1">
                              <a:lumMod val="75000"/>
                              <a:lumOff val="25000"/>
                            </a:schemeClr>
                          </a:solidFill>
                          <a:latin typeface="+mn-lt"/>
                          <a:ea typeface="+mn-ea"/>
                          <a:cs typeface="Arial" pitchFamily="34" charset="0"/>
                        </a:rPr>
                        <a:t>Interpretability of the neural network algorithm is challenging. </a:t>
                      </a:r>
                    </a:p>
                    <a:p>
                      <a:pPr marL="0" indent="0" algn="l">
                        <a:buFont typeface="Wingdings" pitchFamily="2" charset="2"/>
                        <a:buNone/>
                      </a:pPr>
                      <a:endParaRPr lang="en-US" altLang="ko-KR" sz="1200" b="1" dirty="0">
                        <a:solidFill>
                          <a:schemeClr val="tx1">
                            <a:lumMod val="75000"/>
                            <a:lumOff val="2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nchor="ctr">
                    <a:lnL w="12700" cmpd="sng">
                      <a:noFill/>
                    </a:lnL>
                    <a:lnR w="28575" cap="flat" cmpd="sng" algn="ctr">
                      <a:solidFill>
                        <a:srgbClr val="2FC5FA"/>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vMerge="1">
                  <a:txBody>
                    <a:bodyPr/>
                    <a:lstStyle/>
                    <a:p>
                      <a:endParaRPr lang="en-US"/>
                    </a:p>
                  </a:txBody>
                  <a:tcPr/>
                </a:tc>
                <a:extLst>
                  <a:ext uri="{0D108BD9-81ED-4DB2-BD59-A6C34878D82A}">
                    <a16:rowId xmlns:a16="http://schemas.microsoft.com/office/drawing/2014/main" val="10003"/>
                  </a:ext>
                </a:extLst>
              </a:tr>
              <a:tr h="348442">
                <a:tc vMerge="1">
                  <a:txBody>
                    <a:bodyPr/>
                    <a:lstStyle/>
                    <a:p>
                      <a:pPr latinLnBrk="1"/>
                      <a:endParaRPr lang="ko-KR" altLang="en-US"/>
                    </a:p>
                  </a:txBody>
                  <a:tcPr/>
                </a:tc>
                <a:tc gridSpan="3">
                  <a:txBody>
                    <a:bodyPr/>
                    <a:lstStyle/>
                    <a:p>
                      <a:endParaRPr lang="en-US" dirty="0"/>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pPr marL="171450" indent="-171450" algn="l">
                        <a:buFont typeface="Wingdings" pitchFamily="2" charset="2"/>
                        <a:buChar char="l"/>
                      </a:pPr>
                      <a:endParaRPr lang="en-US" altLang="ko-KR" sz="1200" b="1" dirty="0">
                        <a:solidFill>
                          <a:schemeClr val="tx1">
                            <a:lumMod val="75000"/>
                            <a:lumOff val="2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vMerge="1">
                  <a:txBody>
                    <a:bodyPr/>
                    <a:lstStyle/>
                    <a:p>
                      <a:endParaRPr lang="en-US"/>
                    </a:p>
                  </a:txBody>
                  <a:tcPr/>
                </a:tc>
                <a:extLst>
                  <a:ext uri="{0D108BD9-81ED-4DB2-BD59-A6C34878D82A}">
                    <a16:rowId xmlns:a16="http://schemas.microsoft.com/office/drawing/2014/main" val="10004"/>
                  </a:ext>
                </a:extLst>
              </a:tr>
              <a:tr h="348442">
                <a:tc v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15A12"/>
                    </a:solidFill>
                  </a:tcPr>
                </a:tc>
                <a:tc gridSpan="3">
                  <a:txBody>
                    <a:bodyPr/>
                    <a:lstStyle/>
                    <a:p>
                      <a:endParaRPr lang="en-US"/>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pPr marL="0" marR="0" indent="0" algn="l" defTabSz="914400" rtl="0" eaLnBrk="1" fontAlgn="auto" latinLnBrk="1" hangingPunct="1">
                        <a:lnSpc>
                          <a:spcPct val="100000"/>
                        </a:lnSpc>
                        <a:spcBef>
                          <a:spcPts val="0"/>
                        </a:spcBef>
                        <a:spcAft>
                          <a:spcPts val="0"/>
                        </a:spcAft>
                        <a:buClrTx/>
                        <a:buSzTx/>
                        <a:buFont typeface="Wingdings" pitchFamily="2" charset="2"/>
                        <a:buNone/>
                        <a:tabLst/>
                        <a:defRPr/>
                      </a:pPr>
                      <a:endParaRPr lang="ko-KR" altLang="en-US" sz="1200" b="1" dirty="0">
                        <a:solidFill>
                          <a:schemeClr val="tx1">
                            <a:lumMod val="75000"/>
                            <a:lumOff val="25000"/>
                          </a:schemeClr>
                        </a:solidFill>
                        <a:latin typeface="+mn-lt"/>
                        <a:cs typeface="Arial" pitchFamily="34" charset="0"/>
                      </a:endParaRPr>
                    </a:p>
                  </a:txBody>
                  <a:tcPr marL="89703" marR="89703" marT="44851" marB="4485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15A12"/>
                    </a:solidFill>
                  </a:tcPr>
                </a:tc>
                <a:tc vMerge="1">
                  <a:txBody>
                    <a:bodyPr/>
                    <a:lstStyle/>
                    <a:p>
                      <a:endParaRPr lang="en-US"/>
                    </a:p>
                  </a:txBody>
                  <a:tcPr/>
                </a:tc>
                <a:extLst>
                  <a:ext uri="{0D108BD9-81ED-4DB2-BD59-A6C34878D82A}">
                    <a16:rowId xmlns:a16="http://schemas.microsoft.com/office/drawing/2014/main" val="10005"/>
                  </a:ext>
                </a:extLst>
              </a:tr>
              <a:tr h="348442">
                <a:tc v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lnL w="28575"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D15A12"/>
                    </a:solidFill>
                  </a:tcPr>
                </a:tc>
                <a:tc gridSpan="3">
                  <a:txBody>
                    <a:bodyPr/>
                    <a:lstStyle/>
                    <a:p>
                      <a:endParaRPr lang="en-US" dirty="0"/>
                    </a:p>
                  </a:txBody>
                  <a:tcPr marL="89703" marR="89703" marT="44851" marB="44851" anchor="ct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l">
                        <a:buFont typeface="Wingdings" pitchFamily="2" charset="2"/>
                        <a:buNone/>
                      </a:pPr>
                      <a:endParaRPr lang="en-US" altLang="ko-KR" sz="1200" b="1" dirty="0">
                        <a:solidFill>
                          <a:schemeClr val="tx1">
                            <a:lumMod val="75000"/>
                            <a:lumOff val="25000"/>
                          </a:schemeClr>
                        </a:solidFill>
                        <a:latin typeface="+mn-lt"/>
                        <a:cs typeface="Arial" pitchFamily="34" charset="0"/>
                      </a:endParaRPr>
                    </a:p>
                  </a:txBody>
                  <a:tcPr marL="89703" marR="89703" marT="44851" marB="44851" anchor="ctr">
                    <a:lnL w="12700" cmpd="sng">
                      <a:noFill/>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latinLnBrk="1"/>
                      <a:endParaRPr lang="ko-KR" altLang="en-US" sz="1200" dirty="0">
                        <a:solidFill>
                          <a:schemeClr val="tx1">
                            <a:lumMod val="65000"/>
                            <a:lumOff val="35000"/>
                          </a:schemeClr>
                        </a:solidFill>
                        <a:latin typeface="Arial" pitchFamily="34" charset="0"/>
                        <a:cs typeface="Arial" pitchFamily="34" charset="0"/>
                      </a:endParaRPr>
                    </a:p>
                  </a:txBody>
                  <a:tcPr marL="89703" marR="89703" marT="44851" marB="44851" anchor="ctr">
                    <a:lnL w="12700" cmpd="sng">
                      <a:noFill/>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15A12"/>
                    </a:solidFill>
                  </a:tcPr>
                </a:tc>
                <a:tc vMerge="1">
                  <a:txBody>
                    <a:bodyPr/>
                    <a:lstStyle/>
                    <a:p>
                      <a:endParaRPr lang="en-US"/>
                    </a:p>
                  </a:txBody>
                  <a:tcPr/>
                </a:tc>
                <a:extLst>
                  <a:ext uri="{0D108BD9-81ED-4DB2-BD59-A6C34878D82A}">
                    <a16:rowId xmlns:a16="http://schemas.microsoft.com/office/drawing/2014/main" val="10006"/>
                  </a:ext>
                </a:extLst>
              </a:tr>
            </a:tbl>
          </a:graphicData>
        </a:graphic>
      </p:graphicFrame>
      <p:pic>
        <p:nvPicPr>
          <p:cNvPr id="3" name="Audio 2">
            <a:hlinkClick r:id="" action="ppaction://media"/>
            <a:extLst>
              <a:ext uri="{FF2B5EF4-FFF2-40B4-BE49-F238E27FC236}">
                <a16:creationId xmlns:a16="http://schemas.microsoft.com/office/drawing/2014/main" id="{DC02D766-4448-470C-AE52-ADBC36232E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435692090"/>
      </p:ext>
    </p:extLst>
  </p:cSld>
  <p:clrMapOvr>
    <a:masterClrMapping/>
  </p:clrMapOvr>
  <mc:AlternateContent xmlns:mc="http://schemas.openxmlformats.org/markup-compatibility/2006" xmlns:p14="http://schemas.microsoft.com/office/powerpoint/2010/main">
    <mc:Choice Requires="p14">
      <p:transition spd="slow" p14:dur="2000" advTm="76182"/>
    </mc:Choice>
    <mc:Fallback xmlns="">
      <p:transition spd="slow" advTm="76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tx1">
                    <a:lumMod val="65000"/>
                    <a:lumOff val="35000"/>
                  </a:schemeClr>
                </a:solidFill>
              </a:rPr>
              <a:t>Objectives</a:t>
            </a:r>
            <a:endParaRPr lang="ko-KR" altLang="en-US" dirty="0">
              <a:solidFill>
                <a:schemeClr val="tx1">
                  <a:lumMod val="65000"/>
                  <a:lumOff val="35000"/>
                </a:schemeClr>
              </a:solidFill>
            </a:endParaRPr>
          </a:p>
        </p:txBody>
      </p:sp>
      <p:sp>
        <p:nvSpPr>
          <p:cNvPr id="4" name="Rectangle 3"/>
          <p:cNvSpPr/>
          <p:nvPr/>
        </p:nvSpPr>
        <p:spPr>
          <a:xfrm>
            <a:off x="2258219" y="1209551"/>
            <a:ext cx="6192688" cy="353050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p:cNvSpPr txBox="1"/>
          <p:nvPr/>
        </p:nvSpPr>
        <p:spPr>
          <a:xfrm>
            <a:off x="2699792" y="1230798"/>
            <a:ext cx="5623995" cy="3354765"/>
          </a:xfrm>
          <a:prstGeom prst="rect">
            <a:avLst/>
          </a:prstGeom>
          <a:noFill/>
        </p:spPr>
        <p:txBody>
          <a:bodyPr wrap="square" rtlCol="0" anchor="ctr">
            <a:spAutoFit/>
          </a:bodyPr>
          <a:lstStyle/>
          <a:p>
            <a:pPr marL="171450" indent="-171450">
              <a:buFontTx/>
              <a:buChar char="-"/>
            </a:pPr>
            <a:r>
              <a:rPr lang="en-US" altLang="ko-KR" sz="2000" dirty="0">
                <a:solidFill>
                  <a:schemeClr val="tx1">
                    <a:lumMod val="65000"/>
                    <a:lumOff val="35000"/>
                  </a:schemeClr>
                </a:solidFill>
                <a:cs typeface="Arial" pitchFamily="34" charset="0"/>
              </a:rPr>
              <a:t>Predict users who are at risk of leaving</a:t>
            </a:r>
          </a:p>
          <a:p>
            <a:endParaRPr lang="en-US" altLang="ko-KR" sz="2000" dirty="0">
              <a:solidFill>
                <a:schemeClr val="tx1">
                  <a:lumMod val="65000"/>
                  <a:lumOff val="35000"/>
                </a:schemeClr>
              </a:solidFill>
              <a:cs typeface="Arial" pitchFamily="34" charset="0"/>
            </a:endParaRPr>
          </a:p>
          <a:p>
            <a:pPr marL="171450" indent="-171450">
              <a:buFontTx/>
              <a:buChar char="-"/>
            </a:pPr>
            <a:r>
              <a:rPr lang="en-US" altLang="ko-KR" sz="2000" dirty="0">
                <a:solidFill>
                  <a:schemeClr val="tx1">
                    <a:lumMod val="65000"/>
                    <a:lumOff val="35000"/>
                  </a:schemeClr>
                </a:solidFill>
                <a:cs typeface="Arial" pitchFamily="34" charset="0"/>
              </a:rPr>
              <a:t>Understand the reasons for departing</a:t>
            </a:r>
          </a:p>
          <a:p>
            <a:endParaRPr lang="en-US" altLang="ko-KR" sz="2000" dirty="0">
              <a:solidFill>
                <a:schemeClr val="tx1">
                  <a:lumMod val="65000"/>
                  <a:lumOff val="35000"/>
                </a:schemeClr>
              </a:solidFill>
              <a:cs typeface="Arial" pitchFamily="34" charset="0"/>
            </a:endParaRPr>
          </a:p>
          <a:p>
            <a:pPr marL="171450" indent="-171450">
              <a:buFontTx/>
              <a:buChar char="-"/>
            </a:pPr>
            <a:r>
              <a:rPr lang="en-US" altLang="ko-KR" sz="2000" dirty="0">
                <a:solidFill>
                  <a:schemeClr val="tx1">
                    <a:lumMod val="65000"/>
                    <a:lumOff val="35000"/>
                  </a:schemeClr>
                </a:solidFill>
                <a:cs typeface="Arial" pitchFamily="34" charset="0"/>
              </a:rPr>
              <a:t>Determine how educated people are about data use  </a:t>
            </a:r>
          </a:p>
          <a:p>
            <a:endParaRPr lang="en-US" altLang="ko-KR" sz="2000" dirty="0">
              <a:solidFill>
                <a:schemeClr val="tx1">
                  <a:lumMod val="65000"/>
                  <a:lumOff val="35000"/>
                </a:schemeClr>
              </a:solidFill>
              <a:cs typeface="Arial" pitchFamily="34" charset="0"/>
            </a:endParaRPr>
          </a:p>
          <a:p>
            <a:pPr marL="171450" indent="-171450">
              <a:buFontTx/>
              <a:buChar char="-"/>
            </a:pPr>
            <a:r>
              <a:rPr lang="en-US" altLang="ko-KR" sz="2000" dirty="0">
                <a:solidFill>
                  <a:schemeClr val="tx1">
                    <a:lumMod val="65000"/>
                    <a:lumOff val="35000"/>
                  </a:schemeClr>
                </a:solidFill>
                <a:cs typeface="Arial" pitchFamily="34" charset="0"/>
              </a:rPr>
              <a:t>Discover patterns in people’s behavior</a:t>
            </a:r>
          </a:p>
          <a:p>
            <a:endParaRPr lang="en-US" altLang="ko-KR" sz="2000" dirty="0">
              <a:solidFill>
                <a:schemeClr val="tx1">
                  <a:lumMod val="65000"/>
                  <a:lumOff val="35000"/>
                </a:schemeClr>
              </a:solidFill>
              <a:cs typeface="Arial" pitchFamily="34" charset="0"/>
            </a:endParaRPr>
          </a:p>
          <a:p>
            <a:pPr marL="171450" indent="-171450">
              <a:buFontTx/>
              <a:buChar char="-"/>
            </a:pPr>
            <a:r>
              <a:rPr lang="en-US" altLang="ko-KR" sz="2000" dirty="0">
                <a:solidFill>
                  <a:schemeClr val="tx1">
                    <a:lumMod val="65000"/>
                    <a:lumOff val="35000"/>
                  </a:schemeClr>
                </a:solidFill>
                <a:cs typeface="Arial" pitchFamily="34" charset="0"/>
              </a:rPr>
              <a:t>Suggest how to fix it</a:t>
            </a:r>
          </a:p>
          <a:p>
            <a:pPr marL="171450" indent="-171450">
              <a:buFontTx/>
              <a:buChar char="-"/>
            </a:pPr>
            <a:endParaRPr lang="en-US" altLang="ko-KR" sz="1200" dirty="0">
              <a:solidFill>
                <a:schemeClr val="tx1">
                  <a:lumMod val="75000"/>
                  <a:lumOff val="25000"/>
                </a:schemeClr>
              </a:solidFill>
              <a:cs typeface="Arial" pitchFamily="34" charset="0"/>
            </a:endParaRPr>
          </a:p>
        </p:txBody>
      </p:sp>
      <p:pic>
        <p:nvPicPr>
          <p:cNvPr id="7" name="Audio 6">
            <a:hlinkClick r:id="" action="ppaction://media"/>
            <a:extLst>
              <a:ext uri="{FF2B5EF4-FFF2-40B4-BE49-F238E27FC236}">
                <a16:creationId xmlns:a16="http://schemas.microsoft.com/office/drawing/2014/main" id="{628EC1AB-F81D-4169-AA61-B57E527448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884089357"/>
      </p:ext>
    </p:extLst>
  </p:cSld>
  <p:clrMapOvr>
    <a:masterClrMapping/>
  </p:clrMapOvr>
  <mc:AlternateContent xmlns:mc="http://schemas.openxmlformats.org/markup-compatibility/2006" xmlns:p14="http://schemas.microsoft.com/office/powerpoint/2010/main">
    <mc:Choice Requires="p14">
      <p:transition spd="slow" p14:dur="2000" advTm="71772"/>
    </mc:Choice>
    <mc:Fallback xmlns="">
      <p:transition spd="slow" advTm="71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0AB94C-7546-451B-9F63-92D0976004BE}"/>
              </a:ext>
            </a:extLst>
          </p:cNvPr>
          <p:cNvPicPr>
            <a:picLocks noChangeAspect="1"/>
          </p:cNvPicPr>
          <p:nvPr/>
        </p:nvPicPr>
        <p:blipFill>
          <a:blip r:embed="rId4"/>
          <a:stretch>
            <a:fillRect/>
          </a:stretch>
        </p:blipFill>
        <p:spPr>
          <a:xfrm>
            <a:off x="1434984" y="4359738"/>
            <a:ext cx="6584251" cy="634039"/>
          </a:xfrm>
          <a:prstGeom prst="rect">
            <a:avLst/>
          </a:prstGeom>
        </p:spPr>
      </p:pic>
      <p:sp>
        <p:nvSpPr>
          <p:cNvPr id="21" name="Rectangle 20">
            <a:extLst>
              <a:ext uri="{FF2B5EF4-FFF2-40B4-BE49-F238E27FC236}">
                <a16:creationId xmlns:a16="http://schemas.microsoft.com/office/drawing/2014/main" id="{E81BA28F-2997-4F1A-AC47-0352E171EAA4}"/>
              </a:ext>
            </a:extLst>
          </p:cNvPr>
          <p:cNvSpPr/>
          <p:nvPr/>
        </p:nvSpPr>
        <p:spPr>
          <a:xfrm>
            <a:off x="1434984" y="3683677"/>
            <a:ext cx="6570630" cy="615921"/>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3" name="Title 2"/>
          <p:cNvSpPr txBox="1">
            <a:spLocks/>
          </p:cNvSpPr>
          <p:nvPr/>
        </p:nvSpPr>
        <p:spPr>
          <a:xfrm>
            <a:off x="107504" y="45509"/>
            <a:ext cx="8388424"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tx1">
                    <a:lumMod val="75000"/>
                    <a:lumOff val="25000"/>
                  </a:schemeClr>
                </a:solidFill>
                <a:cs typeface="Arial" pitchFamily="34" charset="0"/>
              </a:rPr>
              <a:t>Steps</a:t>
            </a:r>
          </a:p>
        </p:txBody>
      </p:sp>
      <p:sp>
        <p:nvSpPr>
          <p:cNvPr id="4" name="Rectangle 3"/>
          <p:cNvSpPr/>
          <p:nvPr/>
        </p:nvSpPr>
        <p:spPr>
          <a:xfrm>
            <a:off x="1434984" y="683563"/>
            <a:ext cx="6570630" cy="615921"/>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7" name="TextBox 12"/>
          <p:cNvSpPr txBox="1"/>
          <p:nvPr/>
        </p:nvSpPr>
        <p:spPr bwMode="auto">
          <a:xfrm>
            <a:off x="2038705" y="839286"/>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cs typeface="Arial" pitchFamily="34" charset="0"/>
              </a:rPr>
              <a:t>Business Problem Understanding</a:t>
            </a:r>
            <a:endParaRPr lang="ko-KR" altLang="en-US" sz="1400" dirty="0">
              <a:solidFill>
                <a:schemeClr val="tx1">
                  <a:lumMod val="75000"/>
                  <a:lumOff val="25000"/>
                </a:schemeClr>
              </a:solidFill>
              <a:cs typeface="Arial" pitchFamily="34" charset="0"/>
            </a:endParaRPr>
          </a:p>
        </p:txBody>
      </p:sp>
      <p:sp>
        <p:nvSpPr>
          <p:cNvPr id="5" name="Oval 4"/>
          <p:cNvSpPr/>
          <p:nvPr/>
        </p:nvSpPr>
        <p:spPr>
          <a:xfrm>
            <a:off x="963504" y="646724"/>
            <a:ext cx="684357" cy="684357"/>
          </a:xfrm>
          <a:prstGeom prst="ellipse">
            <a:avLst/>
          </a:prstGeom>
          <a:solidFill>
            <a:schemeClr val="bg1"/>
          </a:solidFill>
          <a:ln w="12700">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p:cNvSpPr txBox="1"/>
          <p:nvPr/>
        </p:nvSpPr>
        <p:spPr>
          <a:xfrm>
            <a:off x="1091795" y="710996"/>
            <a:ext cx="428602" cy="523220"/>
          </a:xfrm>
          <a:prstGeom prst="rect">
            <a:avLst/>
          </a:prstGeom>
          <a:noFill/>
        </p:spPr>
        <p:txBody>
          <a:bodyPr wrap="square" rtlCol="0" anchor="ctr">
            <a:spAutoFit/>
          </a:bodyPr>
          <a:lstStyle/>
          <a:p>
            <a:pPr algn="ctr"/>
            <a:r>
              <a:rPr lang="en-US" altLang="ko-KR" sz="2800" b="1" dirty="0">
                <a:solidFill>
                  <a:schemeClr val="accent1"/>
                </a:solidFill>
                <a:cs typeface="Arial" pitchFamily="34" charset="0"/>
              </a:rPr>
              <a:t>1</a:t>
            </a:r>
            <a:endParaRPr lang="ko-KR" altLang="en-US" sz="2800" b="1" dirty="0">
              <a:solidFill>
                <a:schemeClr val="accent1"/>
              </a:solidFill>
              <a:cs typeface="Arial" pitchFamily="34" charset="0"/>
            </a:endParaRPr>
          </a:p>
        </p:txBody>
      </p:sp>
      <p:sp>
        <p:nvSpPr>
          <p:cNvPr id="32" name="Rectangle 31"/>
          <p:cNvSpPr/>
          <p:nvPr/>
        </p:nvSpPr>
        <p:spPr>
          <a:xfrm>
            <a:off x="1434984" y="1440489"/>
            <a:ext cx="6570630" cy="615921"/>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33" name="TextBox 12"/>
          <p:cNvSpPr txBox="1"/>
          <p:nvPr/>
        </p:nvSpPr>
        <p:spPr bwMode="auto">
          <a:xfrm>
            <a:off x="2038705" y="1544733"/>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cs typeface="Arial" pitchFamily="34" charset="0"/>
              </a:rPr>
              <a:t>Data Understanding</a:t>
            </a:r>
            <a:endParaRPr lang="ko-KR" altLang="en-US" sz="1400" dirty="0">
              <a:solidFill>
                <a:schemeClr val="tx1">
                  <a:lumMod val="75000"/>
                  <a:lumOff val="25000"/>
                </a:schemeClr>
              </a:solidFill>
              <a:cs typeface="Arial" pitchFamily="34" charset="0"/>
            </a:endParaRPr>
          </a:p>
        </p:txBody>
      </p:sp>
      <p:sp>
        <p:nvSpPr>
          <p:cNvPr id="34" name="Oval 33"/>
          <p:cNvSpPr/>
          <p:nvPr/>
        </p:nvSpPr>
        <p:spPr>
          <a:xfrm>
            <a:off x="963503" y="1365474"/>
            <a:ext cx="684357" cy="684357"/>
          </a:xfrm>
          <a:prstGeom prst="ellipse">
            <a:avLst/>
          </a:prstGeom>
          <a:solidFill>
            <a:schemeClr val="bg1"/>
          </a:solidFill>
          <a:ln w="12700">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TextBox 34"/>
          <p:cNvSpPr txBox="1"/>
          <p:nvPr/>
        </p:nvSpPr>
        <p:spPr>
          <a:xfrm>
            <a:off x="1102040" y="1419036"/>
            <a:ext cx="428602" cy="523220"/>
          </a:xfrm>
          <a:prstGeom prst="rect">
            <a:avLst/>
          </a:prstGeom>
          <a:noFill/>
        </p:spPr>
        <p:txBody>
          <a:bodyPr wrap="square" rtlCol="0" anchor="ctr">
            <a:spAutoFit/>
          </a:bodyPr>
          <a:lstStyle/>
          <a:p>
            <a:pPr algn="ctr"/>
            <a:r>
              <a:rPr lang="en-US" altLang="ko-KR" sz="2800" b="1" dirty="0">
                <a:solidFill>
                  <a:schemeClr val="accent2"/>
                </a:solidFill>
                <a:cs typeface="Arial" pitchFamily="34" charset="0"/>
              </a:rPr>
              <a:t>2</a:t>
            </a:r>
            <a:endParaRPr lang="ko-KR" altLang="en-US" sz="2800" b="1" dirty="0">
              <a:solidFill>
                <a:schemeClr val="accent2"/>
              </a:solidFill>
              <a:cs typeface="Arial" pitchFamily="34" charset="0"/>
            </a:endParaRPr>
          </a:p>
        </p:txBody>
      </p:sp>
      <p:sp>
        <p:nvSpPr>
          <p:cNvPr id="37" name="Rectangle 36"/>
          <p:cNvSpPr/>
          <p:nvPr/>
        </p:nvSpPr>
        <p:spPr>
          <a:xfrm>
            <a:off x="1434984" y="2148890"/>
            <a:ext cx="6570630" cy="615921"/>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38" name="TextBox 12"/>
          <p:cNvSpPr txBox="1"/>
          <p:nvPr/>
        </p:nvSpPr>
        <p:spPr bwMode="auto">
          <a:xfrm>
            <a:off x="2038705" y="2240433"/>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cs typeface="Arial" pitchFamily="34" charset="0"/>
              </a:rPr>
              <a:t>Data Preparation</a:t>
            </a:r>
            <a:endParaRPr lang="ko-KR" altLang="en-US" sz="1400" dirty="0">
              <a:solidFill>
                <a:schemeClr val="tx1">
                  <a:lumMod val="75000"/>
                  <a:lumOff val="25000"/>
                </a:schemeClr>
              </a:solidFill>
              <a:cs typeface="Arial" pitchFamily="34" charset="0"/>
            </a:endParaRPr>
          </a:p>
        </p:txBody>
      </p:sp>
      <p:sp>
        <p:nvSpPr>
          <p:cNvPr id="39" name="Oval 38"/>
          <p:cNvSpPr/>
          <p:nvPr/>
        </p:nvSpPr>
        <p:spPr>
          <a:xfrm>
            <a:off x="982763" y="2087472"/>
            <a:ext cx="684357" cy="684357"/>
          </a:xfrm>
          <a:prstGeom prst="ellipse">
            <a:avLst/>
          </a:prstGeom>
          <a:solidFill>
            <a:schemeClr val="bg1"/>
          </a:solidFill>
          <a:ln w="12700">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p:cNvSpPr txBox="1"/>
          <p:nvPr/>
        </p:nvSpPr>
        <p:spPr>
          <a:xfrm>
            <a:off x="1102040" y="2117828"/>
            <a:ext cx="428602" cy="523220"/>
          </a:xfrm>
          <a:prstGeom prst="rect">
            <a:avLst/>
          </a:prstGeom>
          <a:noFill/>
        </p:spPr>
        <p:txBody>
          <a:bodyPr wrap="square" rtlCol="0" anchor="ctr">
            <a:spAutoFit/>
          </a:bodyPr>
          <a:lstStyle/>
          <a:p>
            <a:pPr algn="ctr"/>
            <a:r>
              <a:rPr lang="en-US" altLang="ko-KR" sz="2800" b="1" dirty="0">
                <a:solidFill>
                  <a:schemeClr val="accent3"/>
                </a:solidFill>
                <a:cs typeface="Arial" pitchFamily="34" charset="0"/>
              </a:rPr>
              <a:t>3</a:t>
            </a:r>
            <a:endParaRPr lang="ko-KR" altLang="en-US" sz="2800" b="1" dirty="0">
              <a:solidFill>
                <a:schemeClr val="accent3"/>
              </a:solidFill>
              <a:cs typeface="Arial" pitchFamily="34" charset="0"/>
            </a:endParaRPr>
          </a:p>
        </p:txBody>
      </p:sp>
      <p:sp>
        <p:nvSpPr>
          <p:cNvPr id="42" name="Rectangle 41"/>
          <p:cNvSpPr/>
          <p:nvPr/>
        </p:nvSpPr>
        <p:spPr>
          <a:xfrm>
            <a:off x="1434984" y="2886417"/>
            <a:ext cx="6570630" cy="615921"/>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cs typeface="Arial" pitchFamily="34" charset="0"/>
            </a:endParaRPr>
          </a:p>
        </p:txBody>
      </p:sp>
      <p:sp>
        <p:nvSpPr>
          <p:cNvPr id="43" name="TextBox 12"/>
          <p:cNvSpPr txBox="1"/>
          <p:nvPr/>
        </p:nvSpPr>
        <p:spPr bwMode="auto">
          <a:xfrm>
            <a:off x="2038705" y="3000973"/>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cs typeface="Arial" pitchFamily="34" charset="0"/>
              </a:rPr>
              <a:t>Modeling</a:t>
            </a:r>
            <a:endParaRPr lang="ko-KR" altLang="en-US" sz="1400" dirty="0">
              <a:solidFill>
                <a:schemeClr val="tx1">
                  <a:lumMod val="75000"/>
                  <a:lumOff val="25000"/>
                </a:schemeClr>
              </a:solidFill>
              <a:cs typeface="Arial" pitchFamily="34" charset="0"/>
            </a:endParaRPr>
          </a:p>
        </p:txBody>
      </p:sp>
      <p:sp>
        <p:nvSpPr>
          <p:cNvPr id="44" name="Oval 43"/>
          <p:cNvSpPr/>
          <p:nvPr/>
        </p:nvSpPr>
        <p:spPr>
          <a:xfrm>
            <a:off x="1001835" y="2852200"/>
            <a:ext cx="684357" cy="684357"/>
          </a:xfrm>
          <a:prstGeom prst="ellipse">
            <a:avLst/>
          </a:prstGeom>
          <a:solidFill>
            <a:schemeClr val="bg1"/>
          </a:solidFill>
          <a:ln w="12700">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p:cNvSpPr txBox="1"/>
          <p:nvPr/>
        </p:nvSpPr>
        <p:spPr>
          <a:xfrm>
            <a:off x="1129712" y="2893252"/>
            <a:ext cx="428602" cy="523220"/>
          </a:xfrm>
          <a:prstGeom prst="rect">
            <a:avLst/>
          </a:prstGeom>
          <a:noFill/>
        </p:spPr>
        <p:txBody>
          <a:bodyPr wrap="square" rtlCol="0" anchor="ctr">
            <a:spAutoFit/>
          </a:bodyPr>
          <a:lstStyle/>
          <a:p>
            <a:pPr algn="ctr"/>
            <a:r>
              <a:rPr lang="en-US" altLang="ko-KR" sz="2800" b="1" dirty="0">
                <a:solidFill>
                  <a:schemeClr val="accent4"/>
                </a:solidFill>
                <a:cs typeface="Arial" pitchFamily="34" charset="0"/>
              </a:rPr>
              <a:t>4</a:t>
            </a:r>
            <a:endParaRPr lang="ko-KR" altLang="en-US" sz="2800" b="1" dirty="0">
              <a:solidFill>
                <a:schemeClr val="accent4"/>
              </a:solidFill>
              <a:cs typeface="Arial" pitchFamily="34" charset="0"/>
            </a:endParaRPr>
          </a:p>
        </p:txBody>
      </p:sp>
      <p:sp>
        <p:nvSpPr>
          <p:cNvPr id="19" name="Oval 18">
            <a:extLst>
              <a:ext uri="{FF2B5EF4-FFF2-40B4-BE49-F238E27FC236}">
                <a16:creationId xmlns:a16="http://schemas.microsoft.com/office/drawing/2014/main" id="{847F559B-928C-44DD-B63D-625D9AEEAE14}"/>
              </a:ext>
            </a:extLst>
          </p:cNvPr>
          <p:cNvSpPr/>
          <p:nvPr/>
        </p:nvSpPr>
        <p:spPr>
          <a:xfrm>
            <a:off x="1001994" y="3605969"/>
            <a:ext cx="684357" cy="684357"/>
          </a:xfrm>
          <a:prstGeom prst="ellipse">
            <a:avLst/>
          </a:prstGeom>
          <a:solidFill>
            <a:schemeClr val="bg1"/>
          </a:solidFill>
          <a:ln w="12700">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Oval 19">
            <a:extLst>
              <a:ext uri="{FF2B5EF4-FFF2-40B4-BE49-F238E27FC236}">
                <a16:creationId xmlns:a16="http://schemas.microsoft.com/office/drawing/2014/main" id="{2F9401B5-4F55-4D97-90F6-5721CD20242C}"/>
              </a:ext>
            </a:extLst>
          </p:cNvPr>
          <p:cNvSpPr/>
          <p:nvPr/>
        </p:nvSpPr>
        <p:spPr>
          <a:xfrm>
            <a:off x="1001834" y="4326520"/>
            <a:ext cx="684357" cy="684357"/>
          </a:xfrm>
          <a:prstGeom prst="ellipse">
            <a:avLst/>
          </a:prstGeom>
          <a:solidFill>
            <a:schemeClr val="bg1"/>
          </a:solidFill>
          <a:ln w="12700">
            <a:solidFill>
              <a:schemeClr val="accent4"/>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8F1D545F-9A00-481D-90CC-5F8DEBF082D3}"/>
              </a:ext>
            </a:extLst>
          </p:cNvPr>
          <p:cNvSpPr txBox="1"/>
          <p:nvPr/>
        </p:nvSpPr>
        <p:spPr>
          <a:xfrm>
            <a:off x="1138386" y="3681960"/>
            <a:ext cx="428602" cy="523220"/>
          </a:xfrm>
          <a:prstGeom prst="rect">
            <a:avLst/>
          </a:prstGeom>
          <a:noFill/>
        </p:spPr>
        <p:txBody>
          <a:bodyPr wrap="square" rtlCol="0" anchor="ctr">
            <a:spAutoFit/>
          </a:bodyPr>
          <a:lstStyle/>
          <a:p>
            <a:pPr algn="ctr"/>
            <a:r>
              <a:rPr lang="en-US" altLang="ko-KR" sz="2800" b="1" dirty="0">
                <a:solidFill>
                  <a:schemeClr val="accent4"/>
                </a:solidFill>
                <a:cs typeface="Arial" pitchFamily="34" charset="0"/>
              </a:rPr>
              <a:t>5</a:t>
            </a:r>
            <a:endParaRPr lang="ko-KR" altLang="en-US" sz="2800" b="1" dirty="0">
              <a:solidFill>
                <a:schemeClr val="accent4"/>
              </a:solidFill>
              <a:cs typeface="Arial" pitchFamily="34" charset="0"/>
            </a:endParaRPr>
          </a:p>
        </p:txBody>
      </p:sp>
      <p:sp>
        <p:nvSpPr>
          <p:cNvPr id="23" name="TextBox 12">
            <a:extLst>
              <a:ext uri="{FF2B5EF4-FFF2-40B4-BE49-F238E27FC236}">
                <a16:creationId xmlns:a16="http://schemas.microsoft.com/office/drawing/2014/main" id="{3CB97C6A-3C57-444C-AAE3-8681C511BA80}"/>
              </a:ext>
            </a:extLst>
          </p:cNvPr>
          <p:cNvSpPr txBox="1"/>
          <p:nvPr/>
        </p:nvSpPr>
        <p:spPr bwMode="auto">
          <a:xfrm>
            <a:off x="2038705" y="3694355"/>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cs typeface="Arial" pitchFamily="34" charset="0"/>
              </a:rPr>
              <a:t>Evaluation</a:t>
            </a:r>
            <a:endParaRPr lang="ko-KR" altLang="en-US" sz="1400" dirty="0">
              <a:solidFill>
                <a:schemeClr val="tx1">
                  <a:lumMod val="75000"/>
                  <a:lumOff val="25000"/>
                </a:schemeClr>
              </a:solidFill>
              <a:cs typeface="Arial" pitchFamily="34" charset="0"/>
            </a:endParaRPr>
          </a:p>
        </p:txBody>
      </p:sp>
      <p:sp>
        <p:nvSpPr>
          <p:cNvPr id="24" name="TextBox 23">
            <a:extLst>
              <a:ext uri="{FF2B5EF4-FFF2-40B4-BE49-F238E27FC236}">
                <a16:creationId xmlns:a16="http://schemas.microsoft.com/office/drawing/2014/main" id="{D68E0668-B268-4589-9038-C1C7DA64BE4C}"/>
              </a:ext>
            </a:extLst>
          </p:cNvPr>
          <p:cNvSpPr txBox="1"/>
          <p:nvPr/>
        </p:nvSpPr>
        <p:spPr>
          <a:xfrm>
            <a:off x="1138386" y="4361069"/>
            <a:ext cx="428602" cy="523220"/>
          </a:xfrm>
          <a:prstGeom prst="rect">
            <a:avLst/>
          </a:prstGeom>
          <a:noFill/>
        </p:spPr>
        <p:txBody>
          <a:bodyPr wrap="square" rtlCol="0" anchor="ctr">
            <a:spAutoFit/>
          </a:bodyPr>
          <a:lstStyle/>
          <a:p>
            <a:pPr algn="ctr"/>
            <a:r>
              <a:rPr lang="en-US" altLang="ko-KR" sz="2800" b="1" dirty="0">
                <a:solidFill>
                  <a:schemeClr val="accent4"/>
                </a:solidFill>
                <a:cs typeface="Arial" pitchFamily="34" charset="0"/>
              </a:rPr>
              <a:t>6</a:t>
            </a:r>
            <a:endParaRPr lang="ko-KR" altLang="en-US" sz="2800" b="1" dirty="0">
              <a:solidFill>
                <a:schemeClr val="accent4"/>
              </a:solidFill>
              <a:cs typeface="Arial" pitchFamily="34" charset="0"/>
            </a:endParaRPr>
          </a:p>
        </p:txBody>
      </p:sp>
      <p:sp>
        <p:nvSpPr>
          <p:cNvPr id="27" name="TextBox 12">
            <a:extLst>
              <a:ext uri="{FF2B5EF4-FFF2-40B4-BE49-F238E27FC236}">
                <a16:creationId xmlns:a16="http://schemas.microsoft.com/office/drawing/2014/main" id="{012AE178-6FCB-43A7-8C59-56B30D4CFA95}"/>
              </a:ext>
            </a:extLst>
          </p:cNvPr>
          <p:cNvSpPr txBox="1"/>
          <p:nvPr/>
        </p:nvSpPr>
        <p:spPr bwMode="auto">
          <a:xfrm>
            <a:off x="2038705" y="4441343"/>
            <a:ext cx="5738578" cy="307777"/>
          </a:xfrm>
          <a:prstGeom prst="rect">
            <a:avLst/>
          </a:prstGeom>
          <a:noFill/>
          <a:effectLst/>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400" dirty="0">
                <a:solidFill>
                  <a:schemeClr val="tx1">
                    <a:lumMod val="75000"/>
                    <a:lumOff val="25000"/>
                  </a:schemeClr>
                </a:solidFill>
                <a:cs typeface="Arial" pitchFamily="34" charset="0"/>
              </a:rPr>
              <a:t>Recommendations for Deployment</a:t>
            </a:r>
            <a:endParaRPr lang="ko-KR" altLang="en-US" sz="1400" dirty="0">
              <a:solidFill>
                <a:schemeClr val="tx1">
                  <a:lumMod val="75000"/>
                  <a:lumOff val="25000"/>
                </a:schemeClr>
              </a:solidFill>
              <a:cs typeface="Arial" pitchFamily="34" charset="0"/>
            </a:endParaRPr>
          </a:p>
        </p:txBody>
      </p:sp>
      <p:pic>
        <p:nvPicPr>
          <p:cNvPr id="10" name="Audio 9">
            <a:hlinkClick r:id="" action="ppaction://media"/>
            <a:extLst>
              <a:ext uri="{FF2B5EF4-FFF2-40B4-BE49-F238E27FC236}">
                <a16:creationId xmlns:a16="http://schemas.microsoft.com/office/drawing/2014/main" id="{B06B6804-7DE3-4461-9C9D-F4542405D1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095055991"/>
      </p:ext>
    </p:extLst>
  </p:cSld>
  <p:clrMapOvr>
    <a:masterClrMapping/>
  </p:clrMapOvr>
  <mc:AlternateContent xmlns:mc="http://schemas.openxmlformats.org/markup-compatibility/2006" xmlns:p14="http://schemas.microsoft.com/office/powerpoint/2010/main">
    <mc:Choice Requires="p14">
      <p:transition spd="slow" p14:dur="2000" advTm="45850"/>
    </mc:Choice>
    <mc:Fallback xmlns="">
      <p:transition spd="slow" advTm="45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chemeClr val="tx1">
                    <a:lumMod val="65000"/>
                    <a:lumOff val="35000"/>
                  </a:schemeClr>
                </a:solidFill>
              </a:rPr>
              <a:t>Problem Statement</a:t>
            </a:r>
            <a:endParaRPr lang="ko-KR" altLang="en-US" dirty="0">
              <a:solidFill>
                <a:schemeClr val="tx1">
                  <a:lumMod val="65000"/>
                  <a:lumOff val="35000"/>
                </a:schemeClr>
              </a:solidFill>
            </a:endParaRPr>
          </a:p>
        </p:txBody>
      </p:sp>
      <p:sp>
        <p:nvSpPr>
          <p:cNvPr id="8" name="Rectangle 7"/>
          <p:cNvSpPr/>
          <p:nvPr/>
        </p:nvSpPr>
        <p:spPr>
          <a:xfrm>
            <a:off x="2258219" y="1209551"/>
            <a:ext cx="2817837" cy="3530502"/>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Group 8"/>
          <p:cNvGrpSpPr/>
          <p:nvPr/>
        </p:nvGrpSpPr>
        <p:grpSpPr>
          <a:xfrm>
            <a:off x="2258219" y="1279825"/>
            <a:ext cx="2817837" cy="3164133"/>
            <a:chOff x="1823136" y="1037177"/>
            <a:chExt cx="7187390" cy="3164133"/>
          </a:xfrm>
        </p:grpSpPr>
        <p:sp>
          <p:nvSpPr>
            <p:cNvPr id="10" name="TextBox 9"/>
            <p:cNvSpPr txBox="1"/>
            <p:nvPr/>
          </p:nvSpPr>
          <p:spPr>
            <a:xfrm>
              <a:off x="1823136" y="1523654"/>
              <a:ext cx="7187390" cy="2677656"/>
            </a:xfrm>
            <a:prstGeom prst="rect">
              <a:avLst/>
            </a:prstGeom>
            <a:noFill/>
          </p:spPr>
          <p:txBody>
            <a:bodyPr wrap="square" rtlCol="0" anchor="ctr">
              <a:normAutofit lnSpcReduction="10000"/>
            </a:bodyPr>
            <a:lstStyle/>
            <a:p>
              <a:r>
                <a:rPr lang="uk-UA" sz="1400" dirty="0">
                  <a:solidFill>
                    <a:schemeClr val="tx1">
                      <a:lumMod val="65000"/>
                      <a:lumOff val="35000"/>
                    </a:schemeClr>
                  </a:solidFill>
                  <a:latin typeface="Calibri" panose="020F0502020204030204" pitchFamily="34" charset="0"/>
                  <a:cs typeface="Times New Roman" panose="02020603050405020304" pitchFamily="18" charset="0"/>
                </a:rPr>
                <a:t>The amount of personal data used </a:t>
              </a:r>
              <a:endParaRPr lang="en-US" sz="1400" dirty="0">
                <a:solidFill>
                  <a:schemeClr val="tx1">
                    <a:lumMod val="65000"/>
                    <a:lumOff val="35000"/>
                  </a:schemeClr>
                </a:solidFill>
                <a:latin typeface="Calibri" panose="020F0502020204030204" pitchFamily="34" charset="0"/>
                <a:cs typeface="Times New Roman" panose="02020603050405020304" pitchFamily="18" charset="0"/>
              </a:endParaRPr>
            </a:p>
            <a:p>
              <a:r>
                <a:rPr lang="uk-UA" sz="1400" dirty="0">
                  <a:solidFill>
                    <a:schemeClr val="tx1">
                      <a:lumMod val="65000"/>
                      <a:lumOff val="35000"/>
                    </a:schemeClr>
                  </a:solidFill>
                  <a:latin typeface="Calibri" panose="020F0502020204030204" pitchFamily="34" charset="0"/>
                  <a:cs typeface="Times New Roman" panose="02020603050405020304" pitchFamily="18" charset="0"/>
                </a:rPr>
                <a:t>increases every year.</a:t>
              </a:r>
              <a:endParaRPr lang="en-US" sz="1400" dirty="0">
                <a:solidFill>
                  <a:schemeClr val="tx1">
                    <a:lumMod val="65000"/>
                    <a:lumOff val="35000"/>
                  </a:schemeClr>
                </a:solidFill>
                <a:latin typeface="Calibri" panose="020F0502020204030204" pitchFamily="34" charset="0"/>
                <a:cs typeface="Times New Roman" panose="02020603050405020304" pitchFamily="18" charset="0"/>
              </a:endParaRPr>
            </a:p>
            <a:p>
              <a:endParaRPr lang="en-US" sz="1400" dirty="0">
                <a:solidFill>
                  <a:schemeClr val="tx1">
                    <a:lumMod val="65000"/>
                    <a:lumOff val="35000"/>
                  </a:schemeClr>
                </a:solidFill>
                <a:latin typeface="Calibri" panose="020F0502020204030204" pitchFamily="34" charset="0"/>
                <a:cs typeface="Times New Roman" panose="02020603050405020304" pitchFamily="18" charset="0"/>
              </a:endParaRPr>
            </a:p>
            <a:p>
              <a:r>
                <a:rPr lang="uk-UA"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A widespread concern is present </a:t>
              </a:r>
              <a:endPar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uk-UA"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over privacy</a:t>
              </a:r>
              <a:r>
                <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uk-UA"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protection, ethical </a:t>
              </a:r>
              <a:endPar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uk-UA"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misconduct</a:t>
              </a:r>
              <a:r>
                <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r>
                <a:rPr lang="uk-UA"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breech of regulations</a:t>
              </a:r>
              <a:r>
                <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r>
                <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by companies using consumers’ </a:t>
              </a:r>
            </a:p>
            <a:p>
              <a:r>
                <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personal data.      </a:t>
              </a:r>
            </a:p>
            <a:p>
              <a:endPar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solidFill>
                    <a:schemeClr val="tx1">
                      <a:lumMod val="65000"/>
                      <a:lumOff val="35000"/>
                    </a:schemeClr>
                  </a:solidFill>
                  <a:latin typeface="Calibri" panose="020F0502020204030204" pitchFamily="34" charset="0"/>
                  <a:cs typeface="Times New Roman" panose="02020603050405020304" pitchFamily="18" charset="0"/>
                </a:rPr>
                <a:t>Understanding users’ behavior and predicting people’s departure could have practical benefits for both the companies and their customers</a:t>
              </a:r>
              <a:endParaRPr lang="en-US" altLang="ko-KR" sz="1400" dirty="0">
                <a:solidFill>
                  <a:schemeClr val="tx1">
                    <a:lumMod val="65000"/>
                    <a:lumOff val="35000"/>
                  </a:schemeClr>
                </a:solidFill>
                <a:latin typeface="Calibri" panose="020F0502020204030204" pitchFamily="34" charset="0"/>
                <a:cs typeface="Times New Roman" panose="02020603050405020304" pitchFamily="18" charset="0"/>
              </a:endParaRPr>
            </a:p>
          </p:txBody>
        </p:sp>
        <p:sp>
          <p:nvSpPr>
            <p:cNvPr id="11" name="TextBox 10"/>
            <p:cNvSpPr txBox="1"/>
            <p:nvPr/>
          </p:nvSpPr>
          <p:spPr>
            <a:xfrm>
              <a:off x="2035493" y="1037177"/>
              <a:ext cx="616053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Overview</a:t>
              </a:r>
              <a:endParaRPr lang="ko-KR" altLang="en-US" sz="1200" b="1" dirty="0">
                <a:solidFill>
                  <a:schemeClr val="tx1">
                    <a:lumMod val="75000"/>
                    <a:lumOff val="25000"/>
                  </a:schemeClr>
                </a:solidFill>
                <a:cs typeface="Arial" pitchFamily="34" charset="0"/>
              </a:endParaRPr>
            </a:p>
          </p:txBody>
        </p:sp>
      </p:grpSp>
      <p:sp>
        <p:nvSpPr>
          <p:cNvPr id="12" name="Rectangle 11"/>
          <p:cNvSpPr/>
          <p:nvPr/>
        </p:nvSpPr>
        <p:spPr>
          <a:xfrm>
            <a:off x="5633070" y="1209551"/>
            <a:ext cx="2817837" cy="3530502"/>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3" name="Group 12"/>
          <p:cNvGrpSpPr/>
          <p:nvPr/>
        </p:nvGrpSpPr>
        <p:grpSpPr>
          <a:xfrm>
            <a:off x="5633069" y="1320475"/>
            <a:ext cx="2817835" cy="3173138"/>
            <a:chOff x="906009" y="1061989"/>
            <a:chExt cx="8578499" cy="3173138"/>
          </a:xfrm>
        </p:grpSpPr>
        <p:sp>
          <p:nvSpPr>
            <p:cNvPr id="14" name="TextBox 13"/>
            <p:cNvSpPr txBox="1"/>
            <p:nvPr/>
          </p:nvSpPr>
          <p:spPr>
            <a:xfrm>
              <a:off x="906009" y="1342027"/>
              <a:ext cx="8578499" cy="2893100"/>
            </a:xfrm>
            <a:prstGeom prst="rect">
              <a:avLst/>
            </a:prstGeom>
            <a:noFill/>
          </p:spPr>
          <p:txBody>
            <a:bodyPr wrap="square" rtlCol="0" anchor="ctr">
              <a:spAutoFit/>
            </a:bodyPr>
            <a:lstStyle/>
            <a:p>
              <a:pPr marL="0" marR="0">
                <a:spcBef>
                  <a:spcPts val="0"/>
                </a:spcBef>
              </a:pPr>
              <a:r>
                <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Customer churn obstructs growth:</a:t>
              </a:r>
            </a:p>
            <a:p>
              <a:pPr marL="0" marR="0">
                <a:spcBef>
                  <a:spcPts val="0"/>
                </a:spcBef>
              </a:pPr>
              <a:r>
                <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user retention costs less than user </a:t>
              </a:r>
            </a:p>
            <a:p>
              <a:pPr marL="0" marR="0">
                <a:spcBef>
                  <a:spcPts val="0"/>
                </a:spcBef>
              </a:pPr>
              <a:r>
                <a:rPr lang="en-US" sz="14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a</a:t>
              </a:r>
              <a:r>
                <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cquisition</a:t>
              </a:r>
            </a:p>
            <a:p>
              <a:pPr marL="0" marR="0">
                <a:spcBef>
                  <a:spcPts val="0"/>
                </a:spcBef>
              </a:pPr>
              <a:endPar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sz="14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Rate of customers leaving due to </a:t>
              </a:r>
            </a:p>
            <a:p>
              <a:pPr marL="0" marR="0">
                <a:spcBef>
                  <a:spcPts val="0"/>
                </a:spcBef>
              </a:pPr>
              <a:r>
                <a:rPr lang="en-US" sz="14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personal data use is high</a:t>
              </a:r>
            </a:p>
            <a:p>
              <a:pPr marL="0" marR="0">
                <a:spcBef>
                  <a:spcPts val="0"/>
                </a:spcBef>
              </a:pPr>
              <a:endParaRPr lang="en-US" sz="14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sz="14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Personal data use can significantly </a:t>
              </a:r>
            </a:p>
            <a:p>
              <a:pPr marL="0" marR="0">
                <a:spcBef>
                  <a:spcPts val="0"/>
                </a:spcBef>
              </a:pPr>
              <a:r>
                <a:rPr lang="en-US" sz="14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rPr>
                <a:t>improve the quality of a product</a:t>
              </a:r>
            </a:p>
            <a:p>
              <a:pPr marL="0" marR="0">
                <a:spcBef>
                  <a:spcPts val="0"/>
                </a:spcBef>
              </a:pPr>
              <a:endParaRPr lang="en-US" sz="1400" dirty="0">
                <a:solidFill>
                  <a:schemeClr val="tx1">
                    <a:lumMod val="65000"/>
                    <a:lumOff val="3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pPr>
              <a:r>
                <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Personal data use is a complex </a:t>
              </a:r>
            </a:p>
            <a:p>
              <a:pPr marL="0" marR="0">
                <a:spcBef>
                  <a:spcPts val="0"/>
                </a:spcBef>
              </a:pPr>
              <a:r>
                <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problem and needs to be </a:t>
              </a:r>
            </a:p>
            <a:p>
              <a:pPr marL="0" marR="0">
                <a:spcBef>
                  <a:spcPts val="0"/>
                </a:spcBef>
              </a:pPr>
              <a:r>
                <a:rPr lang="en-US" sz="1400" dirty="0">
                  <a:solidFill>
                    <a:schemeClr val="tx1">
                      <a:lumMod val="65000"/>
                      <a:lumOff val="35000"/>
                    </a:schemeClr>
                  </a:solidFill>
                  <a:effectLst/>
                  <a:latin typeface="Calibri" panose="020F0502020204030204" pitchFamily="34" charset="0"/>
                  <a:ea typeface="Calibri" panose="020F0502020204030204" pitchFamily="34" charset="0"/>
                  <a:cs typeface="Times New Roman" panose="02020603050405020304" pitchFamily="18" charset="0"/>
                </a:rPr>
                <a:t>examined from various perspectives</a:t>
              </a:r>
            </a:p>
          </p:txBody>
        </p:sp>
        <p:sp>
          <p:nvSpPr>
            <p:cNvPr id="15" name="TextBox 14"/>
            <p:cNvSpPr txBox="1"/>
            <p:nvPr/>
          </p:nvSpPr>
          <p:spPr>
            <a:xfrm>
              <a:off x="2114990" y="1061989"/>
              <a:ext cx="6160540"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Why?</a:t>
              </a:r>
              <a:endParaRPr lang="ko-KR" altLang="en-US" sz="1200" b="1" dirty="0">
                <a:solidFill>
                  <a:schemeClr val="tx1">
                    <a:lumMod val="75000"/>
                    <a:lumOff val="25000"/>
                  </a:schemeClr>
                </a:solidFill>
                <a:cs typeface="Arial" pitchFamily="34" charset="0"/>
              </a:endParaRPr>
            </a:p>
          </p:txBody>
        </p:sp>
      </p:grpSp>
      <p:sp>
        <p:nvSpPr>
          <p:cNvPr id="4" name="TextBox 3">
            <a:extLst>
              <a:ext uri="{FF2B5EF4-FFF2-40B4-BE49-F238E27FC236}">
                <a16:creationId xmlns:a16="http://schemas.microsoft.com/office/drawing/2014/main" id="{E7084F21-C72C-4E1D-BE17-D30A1A945B56}"/>
              </a:ext>
            </a:extLst>
          </p:cNvPr>
          <p:cNvSpPr txBox="1"/>
          <p:nvPr/>
        </p:nvSpPr>
        <p:spPr>
          <a:xfrm>
            <a:off x="3419872" y="4299942"/>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4AA87043-7CC0-4CF6-A229-5771D6782774}"/>
              </a:ext>
            </a:extLst>
          </p:cNvPr>
          <p:cNvSpPr txBox="1"/>
          <p:nvPr/>
        </p:nvSpPr>
        <p:spPr>
          <a:xfrm>
            <a:off x="4572000" y="4299942"/>
            <a:ext cx="184731" cy="369332"/>
          </a:xfrm>
          <a:prstGeom prst="rect">
            <a:avLst/>
          </a:prstGeom>
          <a:noFill/>
        </p:spPr>
        <p:txBody>
          <a:bodyPr wrap="none" rtlCol="0">
            <a:spAutoFit/>
          </a:bodyPr>
          <a:lstStyle/>
          <a:p>
            <a:endParaRPr lang="en-US" dirty="0"/>
          </a:p>
        </p:txBody>
      </p:sp>
      <p:pic>
        <p:nvPicPr>
          <p:cNvPr id="7" name="Audio 6">
            <a:hlinkClick r:id="" action="ppaction://media"/>
            <a:extLst>
              <a:ext uri="{FF2B5EF4-FFF2-40B4-BE49-F238E27FC236}">
                <a16:creationId xmlns:a16="http://schemas.microsoft.com/office/drawing/2014/main" id="{1036F20F-04C4-48B8-B67A-6C186C1547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434678330"/>
      </p:ext>
    </p:extLst>
  </p:cSld>
  <p:clrMapOvr>
    <a:masterClrMapping/>
  </p:clrMapOvr>
  <mc:AlternateContent xmlns:mc="http://schemas.openxmlformats.org/markup-compatibility/2006" xmlns:p14="http://schemas.microsoft.com/office/powerpoint/2010/main">
    <mc:Choice Requires="p14">
      <p:transition spd="slow" p14:dur="2000" advTm="64909"/>
    </mc:Choice>
    <mc:Fallback xmlns="">
      <p:transition spd="slow" advTm="64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p:cNvSpPr txBox="1">
            <a:spLocks/>
          </p:cNvSpPr>
          <p:nvPr/>
        </p:nvSpPr>
        <p:spPr>
          <a:xfrm>
            <a:off x="251520" y="467746"/>
            <a:ext cx="2767808" cy="109589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b="1" dirty="0">
                <a:solidFill>
                  <a:schemeClr val="accent2"/>
                </a:solidFill>
                <a:latin typeface="+mj-lt"/>
                <a:cs typeface="Arial" pitchFamily="34" charset="0"/>
              </a:rPr>
              <a:t>Data</a:t>
            </a:r>
            <a:r>
              <a:rPr lang="en-US" altLang="ko-KR" b="1" dirty="0">
                <a:solidFill>
                  <a:schemeClr val="tx1">
                    <a:lumMod val="75000"/>
                    <a:lumOff val="25000"/>
                  </a:schemeClr>
                </a:solidFill>
                <a:latin typeface="+mj-lt"/>
                <a:cs typeface="Arial" pitchFamily="34" charset="0"/>
              </a:rPr>
              <a:t> </a:t>
            </a:r>
          </a:p>
          <a:p>
            <a:pPr marL="0" indent="0">
              <a:buNone/>
            </a:pPr>
            <a:endParaRPr lang="ko-KR" altLang="en-US" b="1" dirty="0">
              <a:solidFill>
                <a:schemeClr val="tx1">
                  <a:lumMod val="75000"/>
                  <a:lumOff val="25000"/>
                </a:schemeClr>
              </a:solidFill>
              <a:latin typeface="+mj-lt"/>
              <a:cs typeface="Arial" pitchFamily="34" charset="0"/>
            </a:endParaRPr>
          </a:p>
        </p:txBody>
      </p:sp>
      <p:sp>
        <p:nvSpPr>
          <p:cNvPr id="4" name="TextBox 3"/>
          <p:cNvSpPr txBox="1"/>
          <p:nvPr/>
        </p:nvSpPr>
        <p:spPr>
          <a:xfrm>
            <a:off x="205403" y="1038342"/>
            <a:ext cx="5363550" cy="3556423"/>
          </a:xfrm>
          <a:prstGeom prst="rect">
            <a:avLst/>
          </a:prstGeom>
          <a:noFill/>
        </p:spPr>
        <p:txBody>
          <a:bodyPr wrap="square" rtlCol="0" anchor="ctr">
            <a:spAutoFit/>
          </a:bodyPr>
          <a:lstStyle/>
          <a:p>
            <a:pPr marL="228600" marR="0">
              <a:lnSpc>
                <a:spcPct val="150000"/>
              </a:lnSpc>
              <a:spcBef>
                <a:spcPts val="0"/>
              </a:spcBef>
            </a:pPr>
            <a:r>
              <a:rPr lang="en-US" sz="1600" dirty="0">
                <a:effectLst/>
                <a:latin typeface="Calibri" panose="020F0502020204030204" pitchFamily="34" charset="0"/>
                <a:ea typeface="Calibri" panose="020F0502020204030204" pitchFamily="34" charset="0"/>
                <a:cs typeface="Times New Roman" panose="02020603050405020304" pitchFamily="18" charset="0"/>
              </a:rPr>
              <a:t>Survey (June 2019)</a:t>
            </a:r>
          </a:p>
          <a:p>
            <a:pPr marL="400050" marR="0" indent="-171450">
              <a:lnSpc>
                <a:spcPct val="150000"/>
              </a:lnSpc>
              <a:spcBef>
                <a:spcPts val="0"/>
              </a:spcBef>
              <a:buFontTx/>
              <a:buChar char="-"/>
            </a:pPr>
            <a:r>
              <a:rPr lang="en-US" sz="1400" dirty="0">
                <a:latin typeface="Calibri" panose="020F0502020204030204" pitchFamily="34" charset="0"/>
                <a:ea typeface="Calibri" panose="020F0502020204030204" pitchFamily="34" charset="0"/>
                <a:cs typeface="Times New Roman" panose="02020603050405020304" pitchFamily="18" charset="0"/>
              </a:rPr>
              <a:t>conducted in English and Spanish</a:t>
            </a:r>
          </a:p>
          <a:p>
            <a:pPr marL="400050" marR="0" indent="-171450">
              <a:lnSpc>
                <a:spcPct val="150000"/>
              </a:lnSpc>
              <a:spcBef>
                <a:spcPts val="0"/>
              </a:spcBef>
              <a:buFontTx/>
              <a:buChar char="-"/>
            </a:pPr>
            <a:r>
              <a:rPr lang="en-US" sz="1400" dirty="0">
                <a:latin typeface="Calibri" panose="020F0502020204030204" pitchFamily="34" charset="0"/>
                <a:ea typeface="Calibri" panose="020F0502020204030204" pitchFamily="34" charset="0"/>
                <a:cs typeface="Times New Roman" panose="02020603050405020304" pitchFamily="18" charset="0"/>
              </a:rPr>
              <a:t>randomly selected adults </a:t>
            </a:r>
            <a:r>
              <a:rPr lang="uk-UA" sz="1400" dirty="0">
                <a:effectLst/>
                <a:latin typeface="Calibri" panose="020F0502020204030204" pitchFamily="34" charset="0"/>
                <a:ea typeface="Calibri" panose="020F0502020204030204" pitchFamily="34" charset="0"/>
                <a:cs typeface="Times New Roman" panose="02020603050405020304" pitchFamily="18" charset="0"/>
              </a:rPr>
              <a:t>from households of 50 US states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00050" marR="0" indent="-171450">
              <a:lnSpc>
                <a:spcPct val="150000"/>
              </a:lnSpc>
              <a:spcBef>
                <a:spcPts val="0"/>
              </a:spcBef>
              <a:buFontTx/>
              <a:buChar char="-"/>
            </a:pPr>
            <a:r>
              <a:rPr lang="en-US" sz="1400" dirty="0">
                <a:latin typeface="Calibri" panose="020F0502020204030204" pitchFamily="34" charset="0"/>
                <a:ea typeface="Calibri" panose="020F0502020204030204" pitchFamily="34" charset="0"/>
                <a:cs typeface="Times New Roman" panose="02020603050405020304" pitchFamily="18" charset="0"/>
              </a:rPr>
              <a:t>by Internet </a:t>
            </a:r>
          </a:p>
          <a:p>
            <a:pPr marL="400050" marR="0" indent="-171450">
              <a:lnSpc>
                <a:spcPct val="150000"/>
              </a:lnSpc>
              <a:spcBef>
                <a:spcPts val="0"/>
              </a:spcBef>
              <a:buFontTx/>
              <a:buChar char="-"/>
            </a:pPr>
            <a:r>
              <a:rPr lang="en-US" sz="1400" dirty="0">
                <a:latin typeface="Calibri" panose="020F0502020204030204" pitchFamily="34" charset="0"/>
                <a:ea typeface="Calibri" panose="020F0502020204030204" pitchFamily="34" charset="0"/>
                <a:cs typeface="Times New Roman" panose="02020603050405020304" pitchFamily="18" charset="0"/>
              </a:rPr>
              <a:t>survey weights applied</a:t>
            </a:r>
          </a:p>
          <a:p>
            <a:pPr marL="400050" marR="0" indent="-171450">
              <a:lnSpc>
                <a:spcPct val="150000"/>
              </a:lnSpc>
              <a:spcBef>
                <a:spcPts val="0"/>
              </a:spcBef>
              <a:buFontTx/>
              <a:buChar char="-"/>
            </a:pPr>
            <a:r>
              <a:rPr lang="uk-UA" sz="1400" dirty="0">
                <a:effectLst/>
                <a:latin typeface="Calibri" panose="020F0502020204030204" pitchFamily="34" charset="0"/>
                <a:ea typeface="Calibri" panose="020F0502020204030204" pitchFamily="34" charset="0"/>
                <a:cs typeface="Times New Roman" panose="02020603050405020304" pitchFamily="18" charset="0"/>
              </a:rPr>
              <a:t>margin of sampling error is ± 1.87 percentage points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400050" indent="-171450">
              <a:lnSpc>
                <a:spcPct val="150000"/>
              </a:lnSpc>
              <a:buFontTx/>
              <a:buChar char="-"/>
            </a:pPr>
            <a:r>
              <a:rPr lang="en-US" sz="1400" dirty="0">
                <a:latin typeface="Calibri" panose="020F0502020204030204" pitchFamily="34" charset="0"/>
                <a:ea typeface="Calibri" panose="020F0502020204030204" pitchFamily="34" charset="0"/>
                <a:cs typeface="Times New Roman" panose="02020603050405020304" pitchFamily="18" charset="0"/>
              </a:rPr>
              <a:t>questions about </a:t>
            </a:r>
            <a:r>
              <a:rPr lang="uk-UA" sz="1400" dirty="0">
                <a:effectLst/>
                <a:latin typeface="Calibri" panose="020F0502020204030204" pitchFamily="34" charset="0"/>
                <a:ea typeface="Calibri" panose="020F0502020204030204" pitchFamily="34" charset="0"/>
                <a:cs typeface="Times New Roman" panose="02020603050405020304" pitchFamily="18" charset="0"/>
              </a:rPr>
              <a:t>“Privacy and</a:t>
            </a:r>
            <a:r>
              <a:rPr lang="en-US" sz="1400" dirty="0">
                <a:effectLst/>
                <a:latin typeface="Calibri" panose="020F0502020204030204" pitchFamily="34" charset="0"/>
                <a:ea typeface="Calibri" panose="020F0502020204030204" pitchFamily="34" charset="0"/>
                <a:cs typeface="Times New Roman" panose="02020603050405020304" pitchFamily="18" charset="0"/>
              </a:rPr>
              <a:t> </a:t>
            </a:r>
            <a:r>
              <a:rPr lang="uk-UA" sz="1400" dirty="0">
                <a:effectLst/>
                <a:latin typeface="Calibri" panose="020F0502020204030204" pitchFamily="34" charset="0"/>
                <a:ea typeface="Calibri" panose="020F0502020204030204" pitchFamily="34" charset="0"/>
                <a:cs typeface="Times New Roman" panose="02020603050405020304" pitchFamily="18" charset="0"/>
              </a:rPr>
              <a:t>Surveillance”</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400050" marR="0" indent="-171450">
              <a:lnSpc>
                <a:spcPct val="150000"/>
              </a:lnSpc>
              <a:spcBef>
                <a:spcPts val="0"/>
              </a:spcBef>
              <a:buFontTx/>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audited for any patterns of satisficing</a:t>
            </a:r>
          </a:p>
          <a:p>
            <a:pPr marL="400050" marR="0" indent="-171450">
              <a:lnSpc>
                <a:spcPct val="150000"/>
              </a:lnSpc>
              <a:spcBef>
                <a:spcPts val="0"/>
              </a:spcBef>
              <a:buFontTx/>
              <a:buChar char="-"/>
            </a:pPr>
            <a:r>
              <a:rPr lang="en-US" sz="1400" dirty="0">
                <a:latin typeface="Calibri" panose="020F0502020204030204" pitchFamily="34" charset="0"/>
                <a:ea typeface="Calibri" panose="020F0502020204030204" pitchFamily="34" charset="0"/>
                <a:cs typeface="Times New Roman" panose="02020603050405020304" pitchFamily="18" charset="0"/>
              </a:rPr>
              <a:t>143 variables and 4272 observations</a:t>
            </a:r>
          </a:p>
          <a:p>
            <a:pPr marL="400050" marR="0" indent="-171450">
              <a:lnSpc>
                <a:spcPct val="150000"/>
              </a:lnSpc>
              <a:spcBef>
                <a:spcPts val="0"/>
              </a:spcBef>
              <a:buFontTx/>
              <a:buChar char="-"/>
            </a:pPr>
            <a:r>
              <a:rPr lang="en-US" sz="1400" dirty="0">
                <a:latin typeface="Calibri" panose="020F0502020204030204" pitchFamily="34" charset="0"/>
                <a:ea typeface="Calibri" panose="020F0502020204030204" pitchFamily="34" charset="0"/>
                <a:cs typeface="Times New Roman" panose="02020603050405020304" pitchFamily="18" charset="0"/>
              </a:rPr>
              <a:t>m</a:t>
            </a:r>
            <a:r>
              <a:rPr lang="en-US" sz="1400" dirty="0">
                <a:effectLst/>
                <a:latin typeface="Calibri" panose="020F0502020204030204" pitchFamily="34" charset="0"/>
                <a:ea typeface="Calibri" panose="020F0502020204030204" pitchFamily="34" charset="0"/>
                <a:cs typeface="Times New Roman" panose="02020603050405020304" pitchFamily="18" charset="0"/>
              </a:rPr>
              <a:t>ain data type – categorical </a:t>
            </a:r>
          </a:p>
          <a:p>
            <a:pPr marL="228600" marR="0">
              <a:lnSpc>
                <a:spcPct val="150000"/>
              </a:lnSpc>
              <a:spcBef>
                <a:spcPts val="0"/>
              </a:spcBef>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 Placeholder 1"/>
          <p:cNvSpPr txBox="1">
            <a:spLocks/>
          </p:cNvSpPr>
          <p:nvPr/>
        </p:nvSpPr>
        <p:spPr>
          <a:xfrm>
            <a:off x="6256823" y="1038342"/>
            <a:ext cx="2448272" cy="71053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2000" b="1" dirty="0">
                <a:solidFill>
                  <a:schemeClr val="bg1"/>
                </a:solidFill>
                <a:cs typeface="Arial" pitchFamily="34" charset="0"/>
              </a:rPr>
              <a:t>Data Source</a:t>
            </a:r>
          </a:p>
        </p:txBody>
      </p:sp>
      <p:sp>
        <p:nvSpPr>
          <p:cNvPr id="6" name="TextBox 5"/>
          <p:cNvSpPr txBox="1"/>
          <p:nvPr/>
        </p:nvSpPr>
        <p:spPr>
          <a:xfrm>
            <a:off x="6372200" y="1673546"/>
            <a:ext cx="2218104" cy="1015663"/>
          </a:xfrm>
          <a:prstGeom prst="rect">
            <a:avLst/>
          </a:prstGeom>
          <a:noFill/>
        </p:spPr>
        <p:txBody>
          <a:bodyPr wrap="square" rtlCol="0" anchor="ctr">
            <a:spAutoFit/>
          </a:bodyPr>
          <a:lstStyle/>
          <a:p>
            <a:pPr algn="ctr"/>
            <a:r>
              <a:rPr lang="uk-UA" sz="1200" dirty="0">
                <a:effectLst/>
                <a:latin typeface="Calibri" panose="020F0502020204030204" pitchFamily="34" charset="0"/>
                <a:ea typeface="Calibri" panose="020F0502020204030204" pitchFamily="34" charset="0"/>
                <a:cs typeface="Times New Roman" panose="02020603050405020304" pitchFamily="18" charset="0"/>
              </a:rPr>
              <a:t>American Trends Panel Wave 49</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US" sz="1200" u="sng" dirty="0">
              <a:solidFill>
                <a:srgbClr val="0000FF"/>
              </a:solidFill>
              <a:latin typeface="Calibri" panose="020F0502020204030204" pitchFamily="34" charset="0"/>
              <a:ea typeface="Calibri" panose="020F0502020204030204" pitchFamily="34" charset="0"/>
              <a:cs typeface="Times New Roman" panose="02020603050405020304" pitchFamily="18" charset="0"/>
              <a:hlinkClick r:id="rId4"/>
            </a:endParaRPr>
          </a:p>
          <a:p>
            <a:pPr algn="ctr"/>
            <a:r>
              <a:rPr lang="uk-UA" sz="12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https://www.pewresearch.org/internet/dataset/american-trends-panel-wave-49</a:t>
            </a:r>
            <a:endParaRPr lang="en-US" altLang="ko-KR" sz="1200" dirty="0">
              <a:solidFill>
                <a:schemeClr val="bg1"/>
              </a:solidFill>
              <a:cs typeface="Arial" pitchFamily="34" charset="0"/>
            </a:endParaRPr>
          </a:p>
        </p:txBody>
      </p:sp>
      <p:pic>
        <p:nvPicPr>
          <p:cNvPr id="8" name="Audio 7">
            <a:hlinkClick r:id="" action="ppaction://media"/>
            <a:extLst>
              <a:ext uri="{FF2B5EF4-FFF2-40B4-BE49-F238E27FC236}">
                <a16:creationId xmlns:a16="http://schemas.microsoft.com/office/drawing/2014/main" id="{C1AE85F0-AE5F-4564-85C7-22C8F93192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2769699009"/>
      </p:ext>
    </p:extLst>
  </p:cSld>
  <p:clrMapOvr>
    <a:masterClrMapping/>
  </p:clrMapOvr>
  <mc:AlternateContent xmlns:mc="http://schemas.openxmlformats.org/markup-compatibility/2006" xmlns:p14="http://schemas.microsoft.com/office/powerpoint/2010/main">
    <mc:Choice Requires="p14">
      <p:transition spd="slow" p14:dur="2000" advTm="80183"/>
    </mc:Choice>
    <mc:Fallback xmlns="">
      <p:transition spd="slow" advTm="80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7"/>
          <p:cNvSpPr txBox="1">
            <a:spLocks/>
          </p:cNvSpPr>
          <p:nvPr/>
        </p:nvSpPr>
        <p:spPr>
          <a:xfrm>
            <a:off x="83522" y="1690497"/>
            <a:ext cx="8646214" cy="29877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75000"/>
                    <a:lumOff val="25000"/>
                  </a:schemeClr>
                </a:solidFill>
                <a:latin typeface="+mj-lt"/>
                <a:cs typeface="Arial" pitchFamily="34" charset="0"/>
              </a:rPr>
              <a:t>What do people think? </a:t>
            </a:r>
          </a:p>
        </p:txBody>
      </p:sp>
      <p:pic>
        <p:nvPicPr>
          <p:cNvPr id="4" name="Picture Placeholder 3">
            <a:extLst>
              <a:ext uri="{FF2B5EF4-FFF2-40B4-BE49-F238E27FC236}">
                <a16:creationId xmlns:a16="http://schemas.microsoft.com/office/drawing/2014/main" id="{12C2F83F-8DFF-4F0A-BD06-74974153AF9A}"/>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tretch>
            <a:fillRect/>
          </a:stretch>
        </p:blipFill>
        <p:spPr>
          <a:xfrm>
            <a:off x="166445" y="2001477"/>
            <a:ext cx="8883115" cy="1154565"/>
          </a:xfrm>
        </p:spPr>
      </p:pic>
      <p:pic>
        <p:nvPicPr>
          <p:cNvPr id="23" name="Picture Placeholder 22">
            <a:extLst>
              <a:ext uri="{FF2B5EF4-FFF2-40B4-BE49-F238E27FC236}">
                <a16:creationId xmlns:a16="http://schemas.microsoft.com/office/drawing/2014/main" id="{A53C1796-299E-4631-8F60-CF7F66D329E0}"/>
              </a:ext>
            </a:extLst>
          </p:cNvPr>
          <p:cNvPicPr>
            <a:picLocks noGrp="1" noChangeAspect="1"/>
          </p:cNvPicPr>
          <p:nvPr>
            <p:ph type="pic" idx="11"/>
          </p:nvPr>
        </p:nvPicPr>
        <p:blipFill>
          <a:blip r:embed="rId5">
            <a:extLst>
              <a:ext uri="{28A0092B-C50C-407E-A947-70E740481C1C}">
                <a14:useLocalDpi xmlns:a14="http://schemas.microsoft.com/office/drawing/2010/main" val="0"/>
              </a:ext>
            </a:extLst>
          </a:blip>
          <a:stretch>
            <a:fillRect/>
          </a:stretch>
        </p:blipFill>
        <p:spPr>
          <a:xfrm>
            <a:off x="166445" y="450061"/>
            <a:ext cx="2734057" cy="893062"/>
          </a:xfrm>
        </p:spPr>
      </p:pic>
      <p:pic>
        <p:nvPicPr>
          <p:cNvPr id="26" name="Picture Placeholder 25">
            <a:extLst>
              <a:ext uri="{FF2B5EF4-FFF2-40B4-BE49-F238E27FC236}">
                <a16:creationId xmlns:a16="http://schemas.microsoft.com/office/drawing/2014/main" id="{91234126-EBE7-469A-9FFE-1A1365FB0CAC}"/>
              </a:ext>
            </a:extLst>
          </p:cNvPr>
          <p:cNvPicPr>
            <a:picLocks noGrp="1" noChangeAspect="1"/>
          </p:cNvPicPr>
          <p:nvPr>
            <p:ph type="pic" idx="12"/>
          </p:nvPr>
        </p:nvPicPr>
        <p:blipFill>
          <a:blip r:embed="rId6" cstate="print">
            <a:extLst>
              <a:ext uri="{28A0092B-C50C-407E-A947-70E740481C1C}">
                <a14:useLocalDpi xmlns:a14="http://schemas.microsoft.com/office/drawing/2010/main" val="0"/>
              </a:ext>
            </a:extLst>
          </a:blip>
          <a:stretch>
            <a:fillRect/>
          </a:stretch>
        </p:blipFill>
        <p:spPr>
          <a:xfrm>
            <a:off x="6435100" y="140817"/>
            <a:ext cx="2592288" cy="1773065"/>
          </a:xfrm>
        </p:spPr>
      </p:pic>
      <p:sp>
        <p:nvSpPr>
          <p:cNvPr id="21" name="Text Placeholder 18">
            <a:extLst>
              <a:ext uri="{FF2B5EF4-FFF2-40B4-BE49-F238E27FC236}">
                <a16:creationId xmlns:a16="http://schemas.microsoft.com/office/drawing/2014/main" id="{95D54C7F-366A-4C1B-A298-296845CA8099}"/>
              </a:ext>
            </a:extLst>
          </p:cNvPr>
          <p:cNvSpPr txBox="1">
            <a:spLocks/>
          </p:cNvSpPr>
          <p:nvPr/>
        </p:nvSpPr>
        <p:spPr>
          <a:xfrm>
            <a:off x="83521" y="3111848"/>
            <a:ext cx="8938819" cy="303705"/>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dirty="0">
                <a:solidFill>
                  <a:srgbClr val="006666"/>
                </a:solidFill>
                <a:cs typeface="Arial" pitchFamily="34" charset="0"/>
              </a:rPr>
              <a:t>Very few respondents are very comfortable with companies using their data, especially when sharing it with outside groups. Fraud prevention is the most favored reason to share personal  data.</a:t>
            </a:r>
          </a:p>
        </p:txBody>
      </p:sp>
      <p:sp>
        <p:nvSpPr>
          <p:cNvPr id="22" name="Text Placeholder 17">
            <a:extLst>
              <a:ext uri="{FF2B5EF4-FFF2-40B4-BE49-F238E27FC236}">
                <a16:creationId xmlns:a16="http://schemas.microsoft.com/office/drawing/2014/main" id="{0BBB0E8C-73B6-4993-80E2-35D4D8D5409F}"/>
              </a:ext>
            </a:extLst>
          </p:cNvPr>
          <p:cNvSpPr txBox="1">
            <a:spLocks/>
          </p:cNvSpPr>
          <p:nvPr/>
        </p:nvSpPr>
        <p:spPr>
          <a:xfrm>
            <a:off x="83522" y="65427"/>
            <a:ext cx="2952328" cy="298774"/>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dirty="0">
                <a:solidFill>
                  <a:schemeClr val="tx1">
                    <a:lumMod val="75000"/>
                    <a:lumOff val="25000"/>
                  </a:schemeClr>
                </a:solidFill>
                <a:latin typeface="+mj-lt"/>
                <a:cs typeface="Arial" pitchFamily="34" charset="0"/>
              </a:rPr>
              <a:t>Why stop using a service?</a:t>
            </a:r>
          </a:p>
        </p:txBody>
      </p:sp>
      <p:sp>
        <p:nvSpPr>
          <p:cNvPr id="24" name="Text Placeholder 18">
            <a:extLst>
              <a:ext uri="{FF2B5EF4-FFF2-40B4-BE49-F238E27FC236}">
                <a16:creationId xmlns:a16="http://schemas.microsoft.com/office/drawing/2014/main" id="{37589D7A-E6A5-4D58-AF7A-408348954E06}"/>
              </a:ext>
            </a:extLst>
          </p:cNvPr>
          <p:cNvSpPr txBox="1">
            <a:spLocks/>
          </p:cNvSpPr>
          <p:nvPr/>
        </p:nvSpPr>
        <p:spPr>
          <a:xfrm>
            <a:off x="3035850" y="506296"/>
            <a:ext cx="2585608" cy="50405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dirty="0">
                <a:solidFill>
                  <a:srgbClr val="006666"/>
                </a:solidFill>
                <a:cs typeface="Arial" pitchFamily="34" charset="0"/>
              </a:rPr>
              <a:t>22% of respondents had fraudulent charges put on</a:t>
            </a:r>
          </a:p>
          <a:p>
            <a:pPr marL="0" indent="0">
              <a:buNone/>
            </a:pPr>
            <a:r>
              <a:rPr lang="en-US" sz="800" dirty="0">
                <a:solidFill>
                  <a:srgbClr val="006666"/>
                </a:solidFill>
                <a:cs typeface="Arial" pitchFamily="34" charset="0"/>
              </a:rPr>
              <a:t> their debit or credit cards within the last 12 months.</a:t>
            </a:r>
          </a:p>
        </p:txBody>
      </p:sp>
      <p:pic>
        <p:nvPicPr>
          <p:cNvPr id="32" name="Picture 31">
            <a:extLst>
              <a:ext uri="{FF2B5EF4-FFF2-40B4-BE49-F238E27FC236}">
                <a16:creationId xmlns:a16="http://schemas.microsoft.com/office/drawing/2014/main" id="{B47C6853-0598-4195-A399-EBCCDD74948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659" y="3381041"/>
            <a:ext cx="2823628" cy="1697032"/>
          </a:xfrm>
          <a:prstGeom prst="rect">
            <a:avLst/>
          </a:prstGeom>
          <a:solidFill>
            <a:schemeClr val="accent1"/>
          </a:solidFill>
          <a:ln w="19050">
            <a:solidFill>
              <a:schemeClr val="accent1"/>
            </a:solidFill>
          </a:ln>
        </p:spPr>
      </p:pic>
      <p:sp>
        <p:nvSpPr>
          <p:cNvPr id="34" name="Text Placeholder 18">
            <a:extLst>
              <a:ext uri="{FF2B5EF4-FFF2-40B4-BE49-F238E27FC236}">
                <a16:creationId xmlns:a16="http://schemas.microsoft.com/office/drawing/2014/main" id="{74B5D901-9B35-41C6-88DE-58CC692FE3B4}"/>
              </a:ext>
            </a:extLst>
          </p:cNvPr>
          <p:cNvSpPr txBox="1">
            <a:spLocks/>
          </p:cNvSpPr>
          <p:nvPr/>
        </p:nvSpPr>
        <p:spPr>
          <a:xfrm>
            <a:off x="3819256" y="1281496"/>
            <a:ext cx="2585608" cy="50405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dirty="0">
                <a:solidFill>
                  <a:srgbClr val="006666"/>
                </a:solidFill>
                <a:cs typeface="Arial" pitchFamily="34" charset="0"/>
              </a:rPr>
              <a:t>Most of the respondents think they have little benefit from the data collected by the companies.</a:t>
            </a:r>
          </a:p>
        </p:txBody>
      </p:sp>
      <p:sp>
        <p:nvSpPr>
          <p:cNvPr id="35" name="Text Placeholder 18">
            <a:extLst>
              <a:ext uri="{FF2B5EF4-FFF2-40B4-BE49-F238E27FC236}">
                <a16:creationId xmlns:a16="http://schemas.microsoft.com/office/drawing/2014/main" id="{78009FE5-417C-4909-84C6-FF64AA9FE9E6}"/>
              </a:ext>
            </a:extLst>
          </p:cNvPr>
          <p:cNvSpPr txBox="1">
            <a:spLocks/>
          </p:cNvSpPr>
          <p:nvPr/>
        </p:nvSpPr>
        <p:spPr>
          <a:xfrm>
            <a:off x="3197218" y="3807444"/>
            <a:ext cx="5695262" cy="50405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00" dirty="0">
                <a:solidFill>
                  <a:srgbClr val="006666"/>
                </a:solidFill>
                <a:cs typeface="Arial" pitchFamily="34" charset="0"/>
              </a:rPr>
              <a:t>More respondents believe it is not possible to go about daily life without personal data collection by the companies</a:t>
            </a:r>
            <a:r>
              <a:rPr lang="en-US" sz="800" dirty="0">
                <a:solidFill>
                  <a:srgbClr val="339966"/>
                </a:solidFill>
                <a:cs typeface="Arial" pitchFamily="34" charset="0"/>
              </a:rPr>
              <a:t>.</a:t>
            </a:r>
          </a:p>
        </p:txBody>
      </p:sp>
      <p:pic>
        <p:nvPicPr>
          <p:cNvPr id="5" name="Audio 4">
            <a:hlinkClick r:id="" action="ppaction://media"/>
            <a:extLst>
              <a:ext uri="{FF2B5EF4-FFF2-40B4-BE49-F238E27FC236}">
                <a16:creationId xmlns:a16="http://schemas.microsoft.com/office/drawing/2014/main" id="{887F2E4B-2372-4C32-AA79-C6AB8A2C346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466901488"/>
      </p:ext>
    </p:extLst>
  </p:cSld>
  <p:clrMapOvr>
    <a:masterClrMapping/>
  </p:clrMapOvr>
  <mc:AlternateContent xmlns:mc="http://schemas.openxmlformats.org/markup-compatibility/2006" xmlns:p14="http://schemas.microsoft.com/office/powerpoint/2010/main">
    <mc:Choice Requires="p14">
      <p:transition spd="slow" p14:dur="2000" advTm="69350"/>
    </mc:Choice>
    <mc:Fallback xmlns="">
      <p:transition spd="slow" advTm="693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D2D9"/>
        </a:solidFill>
        <a:effectLst/>
      </p:bgPr>
    </p:bg>
    <p:spTree>
      <p:nvGrpSpPr>
        <p:cNvPr id="1" name=""/>
        <p:cNvGrpSpPr/>
        <p:nvPr/>
      </p:nvGrpSpPr>
      <p:grpSpPr>
        <a:xfrm>
          <a:off x="0" y="0"/>
          <a:ext cx="0" cy="0"/>
          <a:chOff x="0" y="0"/>
          <a:chExt cx="0" cy="0"/>
        </a:xfrm>
      </p:grpSpPr>
      <p:sp>
        <p:nvSpPr>
          <p:cNvPr id="8" name="Text Placeholder 13"/>
          <p:cNvSpPr txBox="1">
            <a:spLocks/>
          </p:cNvSpPr>
          <p:nvPr/>
        </p:nvSpPr>
        <p:spPr>
          <a:xfrm>
            <a:off x="4388326" y="339502"/>
            <a:ext cx="4176464" cy="1551077"/>
          </a:xfrm>
          <a:prstGeom prst="rect">
            <a:avLst/>
          </a:prstGeom>
        </p:spPr>
        <p:txBody>
          <a:bodyPr anchor="ctr" anchorCtr="1"/>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b="1" dirty="0">
                <a:solidFill>
                  <a:schemeClr val="bg1"/>
                </a:solidFill>
                <a:latin typeface="+mj-lt"/>
                <a:cs typeface="Arial" pitchFamily="34" charset="0"/>
              </a:rPr>
              <a:t>How educated are </a:t>
            </a:r>
          </a:p>
          <a:p>
            <a:pPr marL="0" indent="0" algn="r">
              <a:buNone/>
            </a:pPr>
            <a:r>
              <a:rPr lang="en-US" b="1" dirty="0">
                <a:solidFill>
                  <a:schemeClr val="bg1"/>
                </a:solidFill>
                <a:latin typeface="+mj-lt"/>
                <a:cs typeface="Arial" pitchFamily="34" charset="0"/>
              </a:rPr>
              <a:t>respondents about data use?</a:t>
            </a:r>
            <a:endParaRPr lang="en-US" altLang="ko-KR" b="1" dirty="0">
              <a:solidFill>
                <a:schemeClr val="bg1"/>
              </a:solidFill>
              <a:latin typeface="+mj-lt"/>
              <a:cs typeface="Arial" pitchFamily="34" charset="0"/>
            </a:endParaRPr>
          </a:p>
        </p:txBody>
      </p:sp>
      <p:pic>
        <p:nvPicPr>
          <p:cNvPr id="24" name="Picture Placeholder 23">
            <a:extLst>
              <a:ext uri="{FF2B5EF4-FFF2-40B4-BE49-F238E27FC236}">
                <a16:creationId xmlns:a16="http://schemas.microsoft.com/office/drawing/2014/main" id="{6CDB60D2-A17E-4D23-B2A7-247114CCDC91}"/>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tretch>
            <a:fillRect/>
          </a:stretch>
        </p:blipFill>
        <p:spPr>
          <a:xfrm>
            <a:off x="4571287" y="2571750"/>
            <a:ext cx="3968320" cy="2501037"/>
          </a:xfrm>
        </p:spPr>
      </p:pic>
      <p:pic>
        <p:nvPicPr>
          <p:cNvPr id="18" name="Picture Placeholder 17">
            <a:extLst>
              <a:ext uri="{FF2B5EF4-FFF2-40B4-BE49-F238E27FC236}">
                <a16:creationId xmlns:a16="http://schemas.microsoft.com/office/drawing/2014/main" id="{0F1DADD6-29B3-4D47-BAFD-530A0826BAC0}"/>
              </a:ext>
            </a:extLst>
          </p:cNvPr>
          <p:cNvPicPr>
            <a:picLocks noGrp="1" noChangeAspect="1"/>
          </p:cNvPicPr>
          <p:nvPr>
            <p:ph type="pic" idx="15"/>
          </p:nvPr>
        </p:nvPicPr>
        <p:blipFill>
          <a:blip r:embed="rId5">
            <a:extLst>
              <a:ext uri="{28A0092B-C50C-407E-A947-70E740481C1C}">
                <a14:useLocalDpi xmlns:a14="http://schemas.microsoft.com/office/drawing/2010/main" val="0"/>
              </a:ext>
            </a:extLst>
          </a:blip>
          <a:stretch>
            <a:fillRect/>
          </a:stretch>
        </p:blipFill>
        <p:spPr>
          <a:xfrm>
            <a:off x="91072" y="71098"/>
            <a:ext cx="3968320" cy="2474250"/>
          </a:xfrm>
        </p:spPr>
      </p:pic>
      <p:pic>
        <p:nvPicPr>
          <p:cNvPr id="22" name="Picture Placeholder 21">
            <a:extLst>
              <a:ext uri="{FF2B5EF4-FFF2-40B4-BE49-F238E27FC236}">
                <a16:creationId xmlns:a16="http://schemas.microsoft.com/office/drawing/2014/main" id="{FF1C39C8-B023-4899-A734-C29B14C1DC51}"/>
              </a:ext>
            </a:extLst>
          </p:cNvPr>
          <p:cNvPicPr>
            <a:picLocks noGrp="1" noChangeAspect="1"/>
          </p:cNvPicPr>
          <p:nvPr>
            <p:ph type="pic" idx="13"/>
          </p:nvPr>
        </p:nvPicPr>
        <p:blipFill>
          <a:blip r:embed="rId6">
            <a:extLst>
              <a:ext uri="{28A0092B-C50C-407E-A947-70E740481C1C}">
                <a14:useLocalDpi xmlns:a14="http://schemas.microsoft.com/office/drawing/2010/main" val="0"/>
              </a:ext>
            </a:extLst>
          </a:blip>
          <a:stretch>
            <a:fillRect/>
          </a:stretch>
        </p:blipFill>
        <p:spPr>
          <a:xfrm>
            <a:off x="77502" y="2593166"/>
            <a:ext cx="3968320" cy="2501037"/>
          </a:xfrm>
        </p:spPr>
      </p:pic>
      <p:pic>
        <p:nvPicPr>
          <p:cNvPr id="4" name="Audio 3">
            <a:hlinkClick r:id="" action="ppaction://media"/>
            <a:extLst>
              <a:ext uri="{FF2B5EF4-FFF2-40B4-BE49-F238E27FC236}">
                <a16:creationId xmlns:a16="http://schemas.microsoft.com/office/drawing/2014/main" id="{40AB1589-11D4-417C-809E-12A5394ECCF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617939732"/>
      </p:ext>
    </p:extLst>
  </p:cSld>
  <p:clrMapOvr>
    <a:masterClrMapping/>
  </p:clrMapOvr>
  <mc:AlternateContent xmlns:mc="http://schemas.openxmlformats.org/markup-compatibility/2006" xmlns:p14="http://schemas.microsoft.com/office/powerpoint/2010/main">
    <mc:Choice Requires="p14">
      <p:transition spd="slow" p14:dur="2000" advTm="47847"/>
    </mc:Choice>
    <mc:Fallback xmlns="">
      <p:transition spd="slow" advTm="47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ltLang="ko-KR" sz="2800" dirty="0"/>
              <a:t>What needs to be done: respondents’ opinions</a:t>
            </a:r>
            <a:endParaRPr lang="ko-KR" altLang="en-US" sz="2800" dirty="0"/>
          </a:p>
        </p:txBody>
      </p:sp>
      <p:sp>
        <p:nvSpPr>
          <p:cNvPr id="11" name="TextBox 10"/>
          <p:cNvSpPr txBox="1"/>
          <p:nvPr/>
        </p:nvSpPr>
        <p:spPr>
          <a:xfrm>
            <a:off x="4821948" y="4043777"/>
            <a:ext cx="4248471" cy="646331"/>
          </a:xfrm>
          <a:prstGeom prst="rect">
            <a:avLst/>
          </a:prstGeom>
          <a:noFill/>
        </p:spPr>
        <p:txBody>
          <a:bodyPr wrap="square" rtlCol="0" anchor="ctr">
            <a:spAutoFit/>
          </a:bodyPr>
          <a:lstStyle/>
          <a:p>
            <a:pPr latinLnBrk="0">
              <a:defRPr/>
            </a:pPr>
            <a:r>
              <a:rPr lang="en-US" sz="1200" b="0" i="0" dirty="0">
                <a:solidFill>
                  <a:schemeClr val="tx1">
                    <a:lumMod val="65000"/>
                    <a:lumOff val="35000"/>
                  </a:schemeClr>
                </a:solidFill>
                <a:effectLst/>
                <a:latin typeface="Helvetica Neue"/>
              </a:rPr>
              <a:t>Better tools for allowing people to control their personal information themselves is a more popular choice than stronger laws</a:t>
            </a:r>
            <a:endParaRPr lang="en-JM" altLang="ko-KR" sz="1200" dirty="0">
              <a:solidFill>
                <a:schemeClr val="tx1">
                  <a:lumMod val="65000"/>
                  <a:lumOff val="35000"/>
                </a:schemeClr>
              </a:solidFill>
              <a:cs typeface="Arial" pitchFamily="34" charset="0"/>
            </a:endParaRPr>
          </a:p>
        </p:txBody>
      </p:sp>
      <p:sp>
        <p:nvSpPr>
          <p:cNvPr id="19" name="TextBox 18"/>
          <p:cNvSpPr txBox="1"/>
          <p:nvPr/>
        </p:nvSpPr>
        <p:spPr>
          <a:xfrm>
            <a:off x="971598" y="4064501"/>
            <a:ext cx="3600401" cy="461665"/>
          </a:xfrm>
          <a:prstGeom prst="rect">
            <a:avLst/>
          </a:prstGeom>
          <a:noFill/>
        </p:spPr>
        <p:txBody>
          <a:bodyPr wrap="square" rtlCol="0" anchor="ctr">
            <a:spAutoFit/>
          </a:bodyPr>
          <a:lstStyle/>
          <a:p>
            <a:pPr latinLnBrk="0">
              <a:defRPr/>
            </a:pPr>
            <a:r>
              <a:rPr lang="en-US" sz="1200" b="0" i="0" dirty="0">
                <a:solidFill>
                  <a:schemeClr val="tx1">
                    <a:lumMod val="65000"/>
                    <a:lumOff val="35000"/>
                  </a:schemeClr>
                </a:solidFill>
                <a:effectLst/>
                <a:latin typeface="Helvetica Neue"/>
              </a:rPr>
              <a:t>Overwhelming support for the need of more regulation has been expressed by the respondents</a:t>
            </a:r>
            <a:endParaRPr lang="en-JM" altLang="ko-KR" sz="1200" dirty="0">
              <a:solidFill>
                <a:schemeClr val="tx1">
                  <a:lumMod val="65000"/>
                  <a:lumOff val="35000"/>
                </a:schemeClr>
              </a:solidFill>
              <a:cs typeface="Arial" pitchFamily="34" charset="0"/>
            </a:endParaRPr>
          </a:p>
        </p:txBody>
      </p:sp>
      <p:pic>
        <p:nvPicPr>
          <p:cNvPr id="6" name="Picture Placeholder 5">
            <a:extLst>
              <a:ext uri="{FF2B5EF4-FFF2-40B4-BE49-F238E27FC236}">
                <a16:creationId xmlns:a16="http://schemas.microsoft.com/office/drawing/2014/main" id="{B5A00C3C-1A60-4168-8C8E-DA47159EDF53}"/>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tretch>
            <a:fillRect/>
          </a:stretch>
        </p:blipFill>
        <p:spPr>
          <a:xfrm>
            <a:off x="971597" y="1099909"/>
            <a:ext cx="3600401" cy="2964592"/>
          </a:xfrm>
        </p:spPr>
      </p:pic>
      <p:pic>
        <p:nvPicPr>
          <p:cNvPr id="25" name="Picture Placeholder 24">
            <a:extLst>
              <a:ext uri="{FF2B5EF4-FFF2-40B4-BE49-F238E27FC236}">
                <a16:creationId xmlns:a16="http://schemas.microsoft.com/office/drawing/2014/main" id="{EAC30DCF-E00B-4FE1-A8ED-824D81E91F37}"/>
              </a:ext>
            </a:extLst>
          </p:cNvPr>
          <p:cNvPicPr>
            <a:picLocks noGrp="1" noChangeAspect="1"/>
          </p:cNvPicPr>
          <p:nvPr>
            <p:ph type="pic" idx="12"/>
          </p:nvPr>
        </p:nvPicPr>
        <p:blipFill>
          <a:blip r:embed="rId5">
            <a:extLst>
              <a:ext uri="{28A0092B-C50C-407E-A947-70E740481C1C}">
                <a14:useLocalDpi xmlns:a14="http://schemas.microsoft.com/office/drawing/2010/main" val="0"/>
              </a:ext>
            </a:extLst>
          </a:blip>
          <a:stretch>
            <a:fillRect/>
          </a:stretch>
        </p:blipFill>
        <p:spPr>
          <a:xfrm>
            <a:off x="4745924" y="1275606"/>
            <a:ext cx="4176466" cy="2520280"/>
          </a:xfrm>
        </p:spPr>
      </p:pic>
      <p:pic>
        <p:nvPicPr>
          <p:cNvPr id="5" name="Audio 4">
            <a:hlinkClick r:id="" action="ppaction://media"/>
            <a:extLst>
              <a:ext uri="{FF2B5EF4-FFF2-40B4-BE49-F238E27FC236}">
                <a16:creationId xmlns:a16="http://schemas.microsoft.com/office/drawing/2014/main" id="{D41B61BC-9438-4678-92AA-10CF146005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120856412"/>
      </p:ext>
    </p:extLst>
  </p:cSld>
  <p:clrMapOvr>
    <a:masterClrMapping/>
  </p:clrMapOvr>
  <mc:AlternateContent xmlns:mc="http://schemas.openxmlformats.org/markup-compatibility/2006" xmlns:p14="http://schemas.microsoft.com/office/powerpoint/2010/main">
    <mc:Choice Requires="p14">
      <p:transition spd="slow" p14:dur="2000" advTm="24365"/>
    </mc:Choice>
    <mc:Fallback xmlns="">
      <p:transition spd="slow" advTm="243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a:extLst>
              <a:ext uri="{FF2B5EF4-FFF2-40B4-BE49-F238E27FC236}">
                <a16:creationId xmlns:a16="http://schemas.microsoft.com/office/drawing/2014/main" id="{C2A74414-F3D6-456B-B59D-3F50F2E3A26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7265" y="1635646"/>
            <a:ext cx="2981494" cy="1872208"/>
          </a:xfrm>
          <a:prstGeom prst="rect">
            <a:avLst/>
          </a:prstGeom>
        </p:spPr>
      </p:pic>
      <p:sp>
        <p:nvSpPr>
          <p:cNvPr id="6" name="TextBox 5"/>
          <p:cNvSpPr txBox="1"/>
          <p:nvPr/>
        </p:nvSpPr>
        <p:spPr>
          <a:xfrm>
            <a:off x="4457943" y="344588"/>
            <a:ext cx="1807514" cy="707886"/>
          </a:xfrm>
          <a:prstGeom prst="rect">
            <a:avLst/>
          </a:prstGeom>
          <a:noFill/>
        </p:spPr>
        <p:txBody>
          <a:bodyPr wrap="square" rtlCol="0" anchor="ctr">
            <a:spAutoFit/>
          </a:bodyPr>
          <a:lstStyle/>
          <a:p>
            <a:pPr algn="ctr"/>
            <a:r>
              <a:rPr lang="en-US" altLang="ko-KR" sz="800" dirty="0">
                <a:solidFill>
                  <a:srgbClr val="000000"/>
                </a:solidFill>
                <a:latin typeface="Helvetica Neue"/>
                <a:cs typeface="Arial" pitchFamily="34" charset="0"/>
              </a:rPr>
              <a:t>More respondents that have opted out of using a service due to personal data use live in the metropolitan area rather than non-metropolitan one.</a:t>
            </a:r>
            <a:endParaRPr lang="en-US" altLang="ko-KR" sz="800" dirty="0">
              <a:solidFill>
                <a:schemeClr val="bg1"/>
              </a:solidFill>
              <a:cs typeface="Arial" pitchFamily="34" charset="0"/>
            </a:endParaRPr>
          </a:p>
        </p:txBody>
      </p:sp>
      <p:sp>
        <p:nvSpPr>
          <p:cNvPr id="8" name="TextBox 7"/>
          <p:cNvSpPr txBox="1"/>
          <p:nvPr/>
        </p:nvSpPr>
        <p:spPr>
          <a:xfrm>
            <a:off x="31191" y="676486"/>
            <a:ext cx="4355975" cy="954106"/>
          </a:xfrm>
          <a:prstGeom prst="rect">
            <a:avLst/>
          </a:prstGeom>
          <a:noFill/>
        </p:spPr>
        <p:txBody>
          <a:bodyPr wrap="square" rtlCol="0" anchor="ctr">
            <a:spAutoFit/>
          </a:bodyPr>
          <a:lstStyle/>
          <a:p>
            <a:pPr algn="ctr"/>
            <a:r>
              <a:rPr lang="en-US" altLang="ko-KR" sz="1400" b="1" dirty="0">
                <a:solidFill>
                  <a:schemeClr val="tx1">
                    <a:lumMod val="75000"/>
                    <a:lumOff val="25000"/>
                  </a:schemeClr>
                </a:solidFill>
                <a:cs typeface="Arial" pitchFamily="34" charset="0"/>
              </a:rPr>
              <a:t>Target variable</a:t>
            </a:r>
            <a:endParaRPr lang="en-US" altLang="ko-KR" sz="1000" b="1" dirty="0">
              <a:solidFill>
                <a:schemeClr val="tx1">
                  <a:lumMod val="75000"/>
                  <a:lumOff val="25000"/>
                </a:schemeClr>
              </a:solidFill>
              <a:cs typeface="Arial" pitchFamily="34" charset="0"/>
            </a:endParaRPr>
          </a:p>
          <a:p>
            <a:pPr algn="ctr"/>
            <a:endParaRPr lang="en-US" altLang="ko-KR" sz="1200" b="1" dirty="0">
              <a:solidFill>
                <a:schemeClr val="tx1">
                  <a:lumMod val="75000"/>
                  <a:lumOff val="25000"/>
                </a:schemeClr>
              </a:solidFill>
              <a:cs typeface="Arial" pitchFamily="34" charset="0"/>
            </a:endParaRPr>
          </a:p>
          <a:p>
            <a:pPr algn="ctr"/>
            <a:r>
              <a:rPr lang="en-US" altLang="ko-KR" sz="1000" dirty="0">
                <a:solidFill>
                  <a:schemeClr val="tx1">
                    <a:lumMod val="75000"/>
                    <a:lumOff val="25000"/>
                  </a:schemeClr>
                </a:solidFill>
                <a:cs typeface="Arial" pitchFamily="34" charset="0"/>
              </a:rPr>
              <a:t>Have you recently decided NOT to use a service or product because you were worried about how much personal information would be collected about you?</a:t>
            </a:r>
            <a:endParaRPr lang="ko-KR" altLang="en-US" sz="1000" dirty="0">
              <a:solidFill>
                <a:schemeClr val="tx1">
                  <a:lumMod val="75000"/>
                  <a:lumOff val="25000"/>
                </a:schemeClr>
              </a:solidFill>
              <a:cs typeface="Arial" pitchFamily="34" charset="0"/>
            </a:endParaRPr>
          </a:p>
        </p:txBody>
      </p:sp>
      <p:sp>
        <p:nvSpPr>
          <p:cNvPr id="11" name="TextBox 10"/>
          <p:cNvSpPr txBox="1"/>
          <p:nvPr/>
        </p:nvSpPr>
        <p:spPr>
          <a:xfrm>
            <a:off x="6943846" y="2428645"/>
            <a:ext cx="1618360" cy="830997"/>
          </a:xfrm>
          <a:prstGeom prst="rect">
            <a:avLst/>
          </a:prstGeom>
          <a:solidFill>
            <a:schemeClr val="accent1"/>
          </a:solidFill>
        </p:spPr>
        <p:txBody>
          <a:bodyPr wrap="square" rtlCol="0" anchor="ctr">
            <a:spAutoFit/>
          </a:bodyPr>
          <a:lstStyle/>
          <a:p>
            <a:pPr algn="ctr"/>
            <a:r>
              <a:rPr lang="en-US" sz="800" b="0" i="0" dirty="0">
                <a:solidFill>
                  <a:srgbClr val="000000"/>
                </a:solidFill>
                <a:effectLst/>
                <a:latin typeface="Helvetica Neue"/>
              </a:rPr>
              <a:t>More respondents with some </a:t>
            </a:r>
          </a:p>
          <a:p>
            <a:pPr algn="ctr"/>
            <a:r>
              <a:rPr lang="en-US" sz="800" b="0" i="0" dirty="0">
                <a:solidFill>
                  <a:srgbClr val="000000"/>
                </a:solidFill>
                <a:effectLst/>
                <a:latin typeface="Helvetica Neue"/>
              </a:rPr>
              <a:t>college and those with </a:t>
            </a:r>
          </a:p>
          <a:p>
            <a:pPr algn="ctr"/>
            <a:r>
              <a:rPr lang="en-US" sz="800" b="0" i="0" dirty="0">
                <a:solidFill>
                  <a:srgbClr val="000000"/>
                </a:solidFill>
                <a:effectLst/>
                <a:latin typeface="Helvetica Neue"/>
              </a:rPr>
              <a:t>graduate degree have </a:t>
            </a:r>
          </a:p>
          <a:p>
            <a:pPr algn="ctr"/>
            <a:r>
              <a:rPr lang="en-US" sz="800" b="0" i="0" dirty="0">
                <a:solidFill>
                  <a:srgbClr val="000000"/>
                </a:solidFill>
                <a:effectLst/>
                <a:latin typeface="Helvetica Neue"/>
              </a:rPr>
              <a:t>opted out of a service than </a:t>
            </a:r>
          </a:p>
          <a:p>
            <a:pPr algn="ctr"/>
            <a:r>
              <a:rPr lang="en-US" sz="800" b="0" i="0" dirty="0">
                <a:solidFill>
                  <a:srgbClr val="000000"/>
                </a:solidFill>
                <a:effectLst/>
                <a:latin typeface="Helvetica Neue"/>
              </a:rPr>
              <a:t>those with high school diploma or  less</a:t>
            </a:r>
            <a:endParaRPr lang="en-US" altLang="ko-KR" sz="1200" dirty="0">
              <a:solidFill>
                <a:schemeClr val="bg1"/>
              </a:solidFill>
              <a:cs typeface="Arial" pitchFamily="34" charset="0"/>
            </a:endParaRPr>
          </a:p>
        </p:txBody>
      </p:sp>
      <p:sp>
        <p:nvSpPr>
          <p:cNvPr id="14" name="TextBox 13"/>
          <p:cNvSpPr txBox="1"/>
          <p:nvPr/>
        </p:nvSpPr>
        <p:spPr>
          <a:xfrm>
            <a:off x="381591" y="3524592"/>
            <a:ext cx="3600400" cy="461665"/>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The classes of the target variable are well balanced </a:t>
            </a:r>
            <a:endParaRPr lang="ko-KR" altLang="en-US" sz="1200" dirty="0">
              <a:solidFill>
                <a:schemeClr val="tx1">
                  <a:lumMod val="75000"/>
                  <a:lumOff val="25000"/>
                </a:schemeClr>
              </a:solidFill>
              <a:cs typeface="Arial" pitchFamily="34" charset="0"/>
            </a:endParaRPr>
          </a:p>
        </p:txBody>
      </p:sp>
      <p:pic>
        <p:nvPicPr>
          <p:cNvPr id="29" name="Picture Placeholder 28">
            <a:extLst>
              <a:ext uri="{FF2B5EF4-FFF2-40B4-BE49-F238E27FC236}">
                <a16:creationId xmlns:a16="http://schemas.microsoft.com/office/drawing/2014/main" id="{C7742F62-61D8-4D75-B9B8-306E995A8B05}"/>
              </a:ext>
            </a:extLst>
          </p:cNvPr>
          <p:cNvPicPr>
            <a:picLocks noGrp="1" noChangeAspect="1"/>
          </p:cNvPicPr>
          <p:nvPr>
            <p:ph type="pic" idx="12"/>
          </p:nvPr>
        </p:nvPicPr>
        <p:blipFill>
          <a:blip r:embed="rId5">
            <a:extLst>
              <a:ext uri="{28A0092B-C50C-407E-A947-70E740481C1C}">
                <a14:useLocalDpi xmlns:a14="http://schemas.microsoft.com/office/drawing/2010/main" val="0"/>
              </a:ext>
            </a:extLst>
          </a:blip>
          <a:srcRect l="75" r="75"/>
          <a:stretch>
            <a:fillRect/>
          </a:stretch>
        </p:blipFill>
        <p:spPr>
          <a:xfrm>
            <a:off x="76850" y="1630592"/>
            <a:ext cx="4283968" cy="1882316"/>
          </a:xfrm>
        </p:spPr>
      </p:pic>
      <p:pic>
        <p:nvPicPr>
          <p:cNvPr id="78" name="Picture Placeholder 77">
            <a:extLst>
              <a:ext uri="{FF2B5EF4-FFF2-40B4-BE49-F238E27FC236}">
                <a16:creationId xmlns:a16="http://schemas.microsoft.com/office/drawing/2014/main" id="{00BADFB2-DF39-4759-9E6C-97B2BD436E24}"/>
              </a:ext>
            </a:extLst>
          </p:cNvPr>
          <p:cNvPicPr>
            <a:picLocks noGrp="1" noChangeAspect="1"/>
          </p:cNvPicPr>
          <p:nvPr>
            <p:ph type="pic" idx="13"/>
          </p:nvPr>
        </p:nvPicPr>
        <p:blipFill>
          <a:blip r:embed="rId6" cstate="print">
            <a:extLst>
              <a:ext uri="{28A0092B-C50C-407E-A947-70E740481C1C}">
                <a14:useLocalDpi xmlns:a14="http://schemas.microsoft.com/office/drawing/2010/main" val="0"/>
              </a:ext>
            </a:extLst>
          </a:blip>
          <a:stretch>
            <a:fillRect/>
          </a:stretch>
        </p:blipFill>
        <p:spPr>
          <a:xfrm>
            <a:off x="6156176" y="0"/>
            <a:ext cx="2894919" cy="1872208"/>
          </a:xfrm>
        </p:spPr>
      </p:pic>
      <p:pic>
        <p:nvPicPr>
          <p:cNvPr id="84" name="Picture Placeholder 83">
            <a:extLst>
              <a:ext uri="{FF2B5EF4-FFF2-40B4-BE49-F238E27FC236}">
                <a16:creationId xmlns:a16="http://schemas.microsoft.com/office/drawing/2014/main" id="{9771D596-F7A0-404B-9BF0-2A8AB9AC07C0}"/>
              </a:ext>
            </a:extLst>
          </p:cNvPr>
          <p:cNvPicPr>
            <a:picLocks noGrp="1" noChangeAspect="1"/>
          </p:cNvPicPr>
          <p:nvPr>
            <p:ph type="pic" idx="10"/>
          </p:nvPr>
        </p:nvPicPr>
        <p:blipFill>
          <a:blip r:embed="rId7" cstate="print">
            <a:extLst>
              <a:ext uri="{28A0092B-C50C-407E-A947-70E740481C1C}">
                <a14:useLocalDpi xmlns:a14="http://schemas.microsoft.com/office/drawing/2010/main" val="0"/>
              </a:ext>
            </a:extLst>
          </a:blip>
          <a:stretch>
            <a:fillRect/>
          </a:stretch>
        </p:blipFill>
        <p:spPr>
          <a:xfrm>
            <a:off x="6370627" y="3271293"/>
            <a:ext cx="2764798" cy="1872208"/>
          </a:xfrm>
        </p:spPr>
      </p:pic>
      <p:sp>
        <p:nvSpPr>
          <p:cNvPr id="87" name="TextBox 86">
            <a:extLst>
              <a:ext uri="{FF2B5EF4-FFF2-40B4-BE49-F238E27FC236}">
                <a16:creationId xmlns:a16="http://schemas.microsoft.com/office/drawing/2014/main" id="{E2D64EF7-BCE2-4B45-AA86-A2BD0A2581E4}"/>
              </a:ext>
            </a:extLst>
          </p:cNvPr>
          <p:cNvSpPr txBox="1"/>
          <p:nvPr/>
        </p:nvSpPr>
        <p:spPr>
          <a:xfrm>
            <a:off x="4631795" y="4233290"/>
            <a:ext cx="1633662" cy="584775"/>
          </a:xfrm>
          <a:prstGeom prst="rect">
            <a:avLst/>
          </a:prstGeom>
          <a:noFill/>
        </p:spPr>
        <p:txBody>
          <a:bodyPr wrap="square" rtlCol="0" anchor="ctr">
            <a:spAutoFit/>
          </a:bodyPr>
          <a:lstStyle/>
          <a:p>
            <a:pPr algn="ctr"/>
            <a:r>
              <a:rPr lang="en-US" sz="800" b="0" i="0" dirty="0">
                <a:solidFill>
                  <a:srgbClr val="000000"/>
                </a:solidFill>
                <a:effectLst/>
                <a:latin typeface="Helvetica Neue"/>
              </a:rPr>
              <a:t>More respondents using social </a:t>
            </a:r>
          </a:p>
          <a:p>
            <a:pPr algn="ctr"/>
            <a:r>
              <a:rPr lang="en-US" sz="800" b="0" i="0" dirty="0">
                <a:solidFill>
                  <a:srgbClr val="000000"/>
                </a:solidFill>
                <a:effectLst/>
                <a:latin typeface="Helvetica Neue"/>
              </a:rPr>
              <a:t>media  have opted out of a </a:t>
            </a:r>
          </a:p>
          <a:p>
            <a:pPr algn="ctr"/>
            <a:r>
              <a:rPr lang="en-US" sz="800" b="0" i="0" dirty="0">
                <a:solidFill>
                  <a:srgbClr val="000000"/>
                </a:solidFill>
                <a:effectLst/>
                <a:latin typeface="Helvetica Neue"/>
              </a:rPr>
              <a:t>service than those who are not social media users</a:t>
            </a:r>
            <a:endParaRPr lang="en-US" altLang="ko-KR" sz="800" dirty="0">
              <a:solidFill>
                <a:schemeClr val="bg1"/>
              </a:solidFill>
              <a:cs typeface="Arial" pitchFamily="34" charset="0"/>
            </a:endParaRPr>
          </a:p>
        </p:txBody>
      </p:sp>
      <p:pic>
        <p:nvPicPr>
          <p:cNvPr id="2" name="Picture 1">
            <a:extLst>
              <a:ext uri="{FF2B5EF4-FFF2-40B4-BE49-F238E27FC236}">
                <a16:creationId xmlns:a16="http://schemas.microsoft.com/office/drawing/2014/main" id="{D5523034-DF30-47A1-ADEA-27FA6D27FA23}"/>
              </a:ext>
            </a:extLst>
          </p:cNvPr>
          <p:cNvPicPr>
            <a:picLocks noChangeAspect="1"/>
          </p:cNvPicPr>
          <p:nvPr/>
        </p:nvPicPr>
        <p:blipFill>
          <a:blip r:embed="rId8"/>
          <a:stretch>
            <a:fillRect/>
          </a:stretch>
        </p:blipFill>
        <p:spPr>
          <a:xfrm>
            <a:off x="905417" y="4435247"/>
            <a:ext cx="2764798" cy="584775"/>
          </a:xfrm>
          <a:prstGeom prst="rect">
            <a:avLst/>
          </a:prstGeom>
        </p:spPr>
      </p:pic>
      <p:sp>
        <p:nvSpPr>
          <p:cNvPr id="15" name="TextBox 14">
            <a:extLst>
              <a:ext uri="{FF2B5EF4-FFF2-40B4-BE49-F238E27FC236}">
                <a16:creationId xmlns:a16="http://schemas.microsoft.com/office/drawing/2014/main" id="{B95C7A2A-B172-4125-B9B7-F393E5718CD7}"/>
              </a:ext>
            </a:extLst>
          </p:cNvPr>
          <p:cNvSpPr txBox="1"/>
          <p:nvPr/>
        </p:nvSpPr>
        <p:spPr>
          <a:xfrm>
            <a:off x="486761" y="4042026"/>
            <a:ext cx="3600400" cy="276999"/>
          </a:xfrm>
          <a:prstGeom prst="rect">
            <a:avLst/>
          </a:prstGeom>
          <a:noFill/>
        </p:spPr>
        <p:txBody>
          <a:bodyPr wrap="square" rtlCol="0" anchor="ctr">
            <a:spAutoFit/>
          </a:bodyPr>
          <a:lstStyle/>
          <a:p>
            <a:pPr algn="ctr"/>
            <a:r>
              <a:rPr lang="en-US" altLang="ko-KR" sz="1200" dirty="0">
                <a:solidFill>
                  <a:schemeClr val="tx1">
                    <a:lumMod val="75000"/>
                    <a:lumOff val="25000"/>
                  </a:schemeClr>
                </a:solidFill>
                <a:cs typeface="Arial" pitchFamily="34" charset="0"/>
              </a:rPr>
              <a:t>Summary Statistics </a:t>
            </a:r>
            <a:endParaRPr lang="ko-KR" altLang="en-US" sz="1200" dirty="0">
              <a:solidFill>
                <a:schemeClr val="tx1">
                  <a:lumMod val="75000"/>
                  <a:lumOff val="25000"/>
                </a:schemeClr>
              </a:solidFill>
              <a:cs typeface="Arial" pitchFamily="34" charset="0"/>
            </a:endParaRPr>
          </a:p>
        </p:txBody>
      </p:sp>
      <p:sp>
        <p:nvSpPr>
          <p:cNvPr id="16" name="Donut 24">
            <a:extLst>
              <a:ext uri="{FF2B5EF4-FFF2-40B4-BE49-F238E27FC236}">
                <a16:creationId xmlns:a16="http://schemas.microsoft.com/office/drawing/2014/main" id="{F57CE022-A6C2-4FF4-A6CD-A03A25B3E395}"/>
              </a:ext>
            </a:extLst>
          </p:cNvPr>
          <p:cNvSpPr/>
          <p:nvPr/>
        </p:nvSpPr>
        <p:spPr>
          <a:xfrm>
            <a:off x="1025499" y="542868"/>
            <a:ext cx="433604" cy="437134"/>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pic>
        <p:nvPicPr>
          <p:cNvPr id="5" name="Audio 4">
            <a:hlinkClick r:id="" action="ppaction://media"/>
            <a:extLst>
              <a:ext uri="{FF2B5EF4-FFF2-40B4-BE49-F238E27FC236}">
                <a16:creationId xmlns:a16="http://schemas.microsoft.com/office/drawing/2014/main" id="{95D6778B-ABD5-4389-8178-97BA5B4D939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440738" y="4440238"/>
            <a:ext cx="487362" cy="487362"/>
          </a:xfrm>
          <a:prstGeom prst="rect">
            <a:avLst/>
          </a:prstGeom>
        </p:spPr>
      </p:pic>
    </p:spTree>
    <p:extLst>
      <p:ext uri="{BB962C8B-B14F-4D97-AF65-F5344CB8AC3E}">
        <p14:creationId xmlns:p14="http://schemas.microsoft.com/office/powerpoint/2010/main" val="3004162117"/>
      </p:ext>
    </p:extLst>
  </p:cSld>
  <p:clrMapOvr>
    <a:masterClrMapping/>
  </p:clrMapOvr>
  <mc:AlternateContent xmlns:mc="http://schemas.openxmlformats.org/markup-compatibility/2006" xmlns:p14="http://schemas.microsoft.com/office/powerpoint/2010/main">
    <mc:Choice Requires="p14">
      <p:transition spd="slow" p14:dur="2000" advTm="91184"/>
    </mc:Choice>
    <mc:Fallback xmlns="">
      <p:transition spd="slow" advTm="91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Cover and End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ection Break Slide Master">
  <a:themeElements>
    <a:clrScheme name="ALLPPT-COLOR-A02">
      <a:dk1>
        <a:sysClr val="windowText" lastClr="000000"/>
      </a:dk1>
      <a:lt1>
        <a:sysClr val="window" lastClr="FFFFFF"/>
      </a:lt1>
      <a:dk2>
        <a:srgbClr val="1F497D"/>
      </a:dk2>
      <a:lt2>
        <a:srgbClr val="EEECE1"/>
      </a:lt2>
      <a:accent1>
        <a:srgbClr val="0DD2D9"/>
      </a:accent1>
      <a:accent2>
        <a:srgbClr val="0DD2D9"/>
      </a:accent2>
      <a:accent3>
        <a:srgbClr val="0DD2D9"/>
      </a:accent3>
      <a:accent4>
        <a:srgbClr val="0DD2D9"/>
      </a:accent4>
      <a:accent5>
        <a:srgbClr val="0DD2D9"/>
      </a:accent5>
      <a:accent6>
        <a:srgbClr val="0DD2D9"/>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8301</TotalTime>
  <Words>1338</Words>
  <Application>Microsoft Office PowerPoint</Application>
  <PresentationFormat>On-screen Show (16:9)</PresentationFormat>
  <Paragraphs>176</Paragraphs>
  <Slides>15</Slides>
  <Notes>0</Notes>
  <HiddenSlides>0</HiddenSlides>
  <MMClips>15</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15</vt:i4>
      </vt:variant>
    </vt:vector>
  </HeadingPairs>
  <TitlesOfParts>
    <vt:vector size="22" baseType="lpstr">
      <vt:lpstr>맑은 고딕</vt:lpstr>
      <vt:lpstr>Arial</vt:lpstr>
      <vt:lpstr>Calibri</vt:lpstr>
      <vt:lpstr>Helvetica Neue</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Natallia Casey</cp:lastModifiedBy>
  <cp:revision>155</cp:revision>
  <dcterms:created xsi:type="dcterms:W3CDTF">2016-12-05T23:26:54Z</dcterms:created>
  <dcterms:modified xsi:type="dcterms:W3CDTF">2020-08-05T21:41:22Z</dcterms:modified>
</cp:coreProperties>
</file>